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1">
  <p:sldMasterIdLst>
    <p:sldMasterId id="2147483648" r:id="rId5"/>
    <p:sldMasterId id="2147483712" r:id="rId6"/>
  </p:sldMasterIdLst>
  <p:notesMasterIdLst>
    <p:notesMasterId r:id="rId85"/>
  </p:notesMasterIdLst>
  <p:handoutMasterIdLst>
    <p:handoutMasterId r:id="rId86"/>
  </p:handoutMasterIdLst>
  <p:sldIdLst>
    <p:sldId id="269" r:id="rId7"/>
    <p:sldId id="403" r:id="rId8"/>
    <p:sldId id="271" r:id="rId9"/>
    <p:sldId id="396" r:id="rId10"/>
    <p:sldId id="397" r:id="rId11"/>
    <p:sldId id="398" r:id="rId12"/>
    <p:sldId id="420" r:id="rId13"/>
    <p:sldId id="296" r:id="rId14"/>
    <p:sldId id="272" r:id="rId15"/>
    <p:sldId id="318" r:id="rId16"/>
    <p:sldId id="372" r:id="rId17"/>
    <p:sldId id="374" r:id="rId18"/>
    <p:sldId id="352" r:id="rId19"/>
    <p:sldId id="375" r:id="rId20"/>
    <p:sldId id="323" r:id="rId21"/>
    <p:sldId id="321" r:id="rId22"/>
    <p:sldId id="277" r:id="rId23"/>
    <p:sldId id="404" r:id="rId24"/>
    <p:sldId id="293" r:id="rId25"/>
    <p:sldId id="379" r:id="rId26"/>
    <p:sldId id="327" r:id="rId27"/>
    <p:sldId id="329" r:id="rId28"/>
    <p:sldId id="331" r:id="rId29"/>
    <p:sldId id="332" r:id="rId30"/>
    <p:sldId id="333" r:id="rId31"/>
    <p:sldId id="306" r:id="rId32"/>
    <p:sldId id="335" r:id="rId33"/>
    <p:sldId id="342" r:id="rId34"/>
    <p:sldId id="373" r:id="rId35"/>
    <p:sldId id="349" r:id="rId36"/>
    <p:sldId id="346" r:id="rId37"/>
    <p:sldId id="343" r:id="rId38"/>
    <p:sldId id="344" r:id="rId39"/>
    <p:sldId id="350" r:id="rId40"/>
    <p:sldId id="351" r:id="rId41"/>
    <p:sldId id="419" r:id="rId42"/>
    <p:sldId id="353" r:id="rId43"/>
    <p:sldId id="385" r:id="rId44"/>
    <p:sldId id="287" r:id="rId45"/>
    <p:sldId id="387" r:id="rId46"/>
    <p:sldId id="388" r:id="rId47"/>
    <p:sldId id="286" r:id="rId48"/>
    <p:sldId id="378" r:id="rId49"/>
    <p:sldId id="405" r:id="rId50"/>
    <p:sldId id="413" r:id="rId51"/>
    <p:sldId id="390" r:id="rId52"/>
    <p:sldId id="389" r:id="rId53"/>
    <p:sldId id="309" r:id="rId54"/>
    <p:sldId id="313" r:id="rId55"/>
    <p:sldId id="421" r:id="rId56"/>
    <p:sldId id="402" r:id="rId57"/>
    <p:sldId id="399" r:id="rId58"/>
    <p:sldId id="278" r:id="rId59"/>
    <p:sldId id="382" r:id="rId60"/>
    <p:sldId id="384" r:id="rId61"/>
    <p:sldId id="383" r:id="rId62"/>
    <p:sldId id="406" r:id="rId63"/>
    <p:sldId id="316" r:id="rId64"/>
    <p:sldId id="400" r:id="rId65"/>
    <p:sldId id="401" r:id="rId66"/>
    <p:sldId id="355" r:id="rId67"/>
    <p:sldId id="354" r:id="rId68"/>
    <p:sldId id="418" r:id="rId69"/>
    <p:sldId id="407" r:id="rId70"/>
    <p:sldId id="408" r:id="rId71"/>
    <p:sldId id="359" r:id="rId72"/>
    <p:sldId id="295" r:id="rId73"/>
    <p:sldId id="411" r:id="rId74"/>
    <p:sldId id="416" r:id="rId75"/>
    <p:sldId id="280" r:id="rId76"/>
    <p:sldId id="412" r:id="rId77"/>
    <p:sldId id="394" r:id="rId78"/>
    <p:sldId id="392" r:id="rId79"/>
    <p:sldId id="393" r:id="rId80"/>
    <p:sldId id="415" r:id="rId81"/>
    <p:sldId id="417" r:id="rId82"/>
    <p:sldId id="364" r:id="rId83"/>
    <p:sldId id="338" r:id="rId84"/>
  </p:sldIdLst>
  <p:sldSz cx="12192000" cy="6858000"/>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DDD"/>
    <a:srgbClr val="FFE3E3"/>
    <a:srgbClr val="FAE977"/>
    <a:srgbClr val="AEDAE9"/>
    <a:srgbClr val="F8E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5" autoAdjust="0"/>
    <p:restoredTop sz="92362" autoAdjust="0"/>
  </p:normalViewPr>
  <p:slideViewPr>
    <p:cSldViewPr showGuides="1">
      <p:cViewPr varScale="1">
        <p:scale>
          <a:sx n="105" d="100"/>
          <a:sy n="105" d="100"/>
        </p:scale>
        <p:origin x="204" y="78"/>
      </p:cViewPr>
      <p:guideLst/>
    </p:cSldViewPr>
  </p:slideViewPr>
  <p:notesTextViewPr>
    <p:cViewPr>
      <p:scale>
        <a:sx n="3" d="2"/>
        <a:sy n="3" d="2"/>
      </p:scale>
      <p:origin x="0" y="0"/>
    </p:cViewPr>
  </p:notesTextViewPr>
  <p:notesViewPr>
    <p:cSldViewPr showGuides="1">
      <p:cViewPr varScale="1">
        <p:scale>
          <a:sx n="125" d="100"/>
          <a:sy n="125" d="100"/>
        </p:scale>
        <p:origin x="418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91"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8E90E327-0BB1-439F-A6C8-2F06B30EAC7E}" type="datetimeFigureOut">
              <a:rPr lang="sv-SE" smtClean="0"/>
              <a:t>2023-11-07</a:t>
            </a:fld>
            <a:endParaRPr lang="sv-SE"/>
          </a:p>
        </p:txBody>
      </p:sp>
      <p:sp>
        <p:nvSpPr>
          <p:cNvPr id="4" name="Platshållare för sidfot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1:11:30.975"/>
    </inkml:context>
    <inkml:brush xml:id="br0">
      <inkml:brushProperty name="width" value="0.025" units="cm"/>
      <inkml:brushProperty name="height" value="0.025" units="cm"/>
      <inkml:brushProperty name="color" value="#FFFFFF"/>
    </inkml:brush>
  </inkml:definitions>
  <inkml:trace contextRef="#ctx0" brushRef="#br0">184 0 24575,'-4'0'0,"-4"0"0,-4 0 0,-4 0 0,-3 0 0,-1 0 0,-1 0 0,3 3 0,1 2 0,0-1 0,0 0 0,2-2-8191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13:12:20.942"/>
    </inkml:context>
    <inkml:brush xml:id="br0">
      <inkml:brushProperty name="width" value="0.1" units="cm"/>
      <inkml:brushProperty name="height" value="0.1" units="cm"/>
      <inkml:brushProperty name="color" value="#E71224"/>
    </inkml:brush>
  </inkml:definitions>
  <inkml:trace contextRef="#ctx0" brushRef="#br0">1419 1 24575,'-17'1'0,"1"0"0,0 1 0,0 1 0,0 1 0,1 0 0,-1 1 0,-14 7 0,-103 56 0,101-50 0,-197 118 0,21-5 0,-41 44 0,178-110 0,51-44 0,-1-2 0,-28 21 0,-185 126 0,204-142-1365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13:12:23.021"/>
    </inkml:context>
    <inkml:brush xml:id="br0">
      <inkml:brushProperty name="width" value="0.1" units="cm"/>
      <inkml:brushProperty name="height" value="0.1" units="cm"/>
      <inkml:brushProperty name="color" value="#E71224"/>
    </inkml:brush>
  </inkml:definitions>
  <inkml:trace contextRef="#ctx0" brushRef="#br0">0 0 24575,'1'4'0,"1"-1"0,-1 0 0,1 0 0,-1 0 0,1 0 0,0-1 0,0 1 0,0 0 0,0-1 0,1 1 0,-1-1 0,1 0 0,-1 0 0,1 0 0,0 0 0,4 2 0,15 14 0,37 60 0,-42-53 0,2-1 0,22 22 0,26 33 0,-31-33 0,6 5 0,36 40 0,53 57 0,-63-67 0,6-3 0,-51-58 0,-2 2 0,-1 0 0,0 2 0,-2 0 0,16 27 0,52 93-1365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4T13:13:11.855"/>
    </inkml:context>
    <inkml:brush xml:id="br0">
      <inkml:brushProperty name="width" value="0.35" units="cm"/>
      <inkml:brushProperty name="height" value="0.35" units="cm"/>
      <inkml:brushProperty name="color" value="#66CC00"/>
    </inkml:brush>
  </inkml:definitions>
  <inkml:trace contextRef="#ctx0" brushRef="#br0">1 1199 24575,'0'18'0,"2"0"0,0-1 0,1 1 0,1-1 0,11 30 0,42 84 0,-2-2 0,-34-71 0,-5-16 0,12 50 0,-28-91 0,0 1 0,0-1 0,0 1 0,1-1 0,-1 0 0,0 1 0,1-1 0,0 0 0,-1 1 0,1-1 0,0 0 0,-1 0 0,1 1 0,0-1 0,0 0 0,0 0 0,0 0 0,0 0 0,0 0 0,1 0 0,-1 0 0,0-1 0,2 2 0,-2-2 0,1 0 0,-1 0 0,1 0 0,-1 0 0,1-1 0,-1 1 0,1 0 0,-1-1 0,1 1 0,-1-1 0,0 1 0,1-1 0,-1 0 0,0 0 0,1 1 0,-1-1 0,0 0 0,2-1 0,8-9 0,0-1 0,0 0 0,13-20 0,-13 18 0,157-208 0,84-105 0,500-608 0,-727 906-151,1 2-1,1 0 0,1 2 0,1 1 1,1 2-1,2 0 0,0 2 1,52-23-1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1:11:56.227"/>
    </inkml:context>
    <inkml:brush xml:id="br0">
      <inkml:brushProperty name="width" value="0.025" units="cm"/>
      <inkml:brushProperty name="height" value="0.025" units="cm"/>
      <inkml:brushProperty name="color" value="#FFFFFF"/>
    </inkml:brush>
  </inkml:definitions>
  <inkml:trace contextRef="#ctx0" brushRef="#br0">225 1 24575,'-98'8'0,"-23"-16"-1365,115 8-5461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07.552"/>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120 1,'1'0,"0"0,-2 0,-3 0,-1 0,-1 0,-1 0,-1 0,0 0,2 1,0 1,-1-1,1 0,-1 0,0 0,0-1,0 0,-1 0,1 0,-1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10.487"/>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14 62,'0'-2,"-2"1,1-2,-1-2,1 0,0-2,0 0,1 0,-1 0,-1 1,0 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12.900"/>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1 0,'0'1,"0"2,0 2,0 1,0 1,0 0,0 1,0 0,0-1,0 1,0 0,0 0,0-1,0 1,0-1,0 1,0 0,0-1,0 1,0-1,1-1,1 0,-1 0,1 0,-1 1,-1 0,0-1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15.630"/>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0 1,'0'1,"0"2,0 1,0 2,0 1,0 1,0-1,0 1,0 0,0 0,2-2,-1 0,1 0,-1 1,0-1,0 1,0-1,1 0,0 0,0-1,1 0,-1 0,-1 1,0-1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20.374"/>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9 1,'-2'0,"1"1,-1 2,1 1,0 2,0 1,1 1,0-1,0 1,0 0,1-1,1-1,0 0,0-1,1 0,-1 0,1 0,0-1,-1 2,0 0,0-1,0 0,1 0,0-1,0 1,-1 1,-1 0,1 0,0 0,-1-2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22.031"/>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1 0,'0'1,"0"2,0 2,0 1,0 1,0 0,0 1,0 0,0-1,0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4T11:12:22.707"/>
    </inkml:context>
    <inkml:brush xml:id="br0">
      <inkml:brushProperty name="width" value="0.025" units="cm"/>
      <inkml:brushProperty name="height" value="0.15" units="cm"/>
      <inkml:brushProperty name="color" value="#FFFFFF"/>
      <inkml:brushProperty name="ignorePressure" value="1"/>
      <inkml:brushProperty name="inkEffects" value="pencil"/>
    </inkml:brush>
  </inkml:definitions>
  <inkml:trace contextRef="#ctx0" brushRef="#br0">0 1,'0'1,"0"2,2 1,-1 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B1C958B-A38C-47D6-83FD-060D3EAE371B}" type="datetimeFigureOut">
              <a:rPr lang="sv-SE" smtClean="0"/>
              <a:t>2023-11-07</a:t>
            </a:fld>
            <a:endParaRPr lang="sv-SE"/>
          </a:p>
        </p:txBody>
      </p:sp>
      <p:sp>
        <p:nvSpPr>
          <p:cNvPr id="4" name="Platshållare för bildobjekt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Sortera och fördela ärenden: Ansvarsfördelning Registraturen fördelar inkommande ärenden. Regiondirektör samt respektive avdelningsdirektör ansvarar för att initiera och ”fånga upp” beslutsbehov inom sitt respektive verksamhets- och ansvarsområde. Avdelningsdirektörer ansvarar för sin avdelnings ärenden. Regionsekreteraren ansvarar för administrationen av ärendelistan (VISA) (RS).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31A52C-D564-4ECF-8CCD-2250F16E805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25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27</a:t>
            </a:fld>
            <a:endParaRPr lang="sv-SE"/>
          </a:p>
        </p:txBody>
      </p:sp>
    </p:spTree>
    <p:extLst>
      <p:ext uri="{BB962C8B-B14F-4D97-AF65-F5344CB8AC3E}">
        <p14:creationId xmlns:p14="http://schemas.microsoft.com/office/powerpoint/2010/main" val="245441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Ett</a:t>
            </a:r>
            <a:r>
              <a:rPr lang="sv-SE" sz="1200" kern="1200" baseline="0" dirty="0">
                <a:solidFill>
                  <a:schemeClr val="tx1"/>
                </a:solidFill>
                <a:effectLst/>
                <a:latin typeface="+mn-lt"/>
                <a:ea typeface="+mn-ea"/>
                <a:cs typeface="+mn-cs"/>
              </a:rPr>
              <a:t> ärende i Ciceron ser ut såhär.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 att skapa en tjänsteskrivelse klickar du på </a:t>
            </a:r>
            <a:r>
              <a:rPr lang="sv-SE" sz="1200" i="1" kern="1200" dirty="0">
                <a:solidFill>
                  <a:schemeClr val="tx1"/>
                </a:solidFill>
                <a:effectLst/>
                <a:latin typeface="+mn-lt"/>
                <a:ea typeface="+mn-ea"/>
                <a:cs typeface="+mn-cs"/>
              </a:rPr>
              <a:t>Uppgifter – Handläggarens arbetsyta.</a:t>
            </a:r>
            <a:br>
              <a:rPr lang="sv-SE" sz="1200" i="1" kern="1200" dirty="0">
                <a:solidFill>
                  <a:schemeClr val="tx1"/>
                </a:solidFill>
                <a:effectLst/>
                <a:latin typeface="+mn-lt"/>
                <a:ea typeface="+mn-ea"/>
                <a:cs typeface="+mn-cs"/>
              </a:rPr>
            </a:br>
            <a:br>
              <a:rPr lang="sv-SE" sz="1200" i="1"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53</a:t>
            </a:fld>
            <a:endParaRPr lang="sv-SE"/>
          </a:p>
        </p:txBody>
      </p:sp>
    </p:spTree>
    <p:extLst>
      <p:ext uri="{BB962C8B-B14F-4D97-AF65-F5344CB8AC3E}">
        <p14:creationId xmlns:p14="http://schemas.microsoft.com/office/powerpoint/2010/main" val="110052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Ett nytt fönster öppnas upp där</a:t>
            </a:r>
            <a:r>
              <a:rPr lang="sv-SE" sz="1200" kern="1200" baseline="0" dirty="0">
                <a:solidFill>
                  <a:schemeClr val="tx1"/>
                </a:solidFill>
                <a:effectLst/>
                <a:latin typeface="+mn-lt"/>
                <a:ea typeface="+mn-ea"/>
                <a:cs typeface="+mn-cs"/>
              </a:rPr>
              <a:t> du fyller i fälten med röd stjärna</a:t>
            </a:r>
            <a:r>
              <a:rPr lang="sv-SE" sz="1200" kern="1200" dirty="0">
                <a:solidFill>
                  <a:schemeClr val="tx1"/>
                </a:solidFill>
                <a:effectLst/>
                <a:latin typeface="+mn-lt"/>
                <a:ea typeface="+mn-ea"/>
                <a:cs typeface="+mn-cs"/>
              </a:rPr>
              <a:t>. Viktigt är att välja Riktning – </a:t>
            </a:r>
            <a:r>
              <a:rPr lang="sv-SE" sz="1200" i="1" kern="1200" dirty="0">
                <a:solidFill>
                  <a:schemeClr val="tx1"/>
                </a:solidFill>
                <a:effectLst/>
                <a:latin typeface="+mn-lt"/>
                <a:ea typeface="+mn-ea"/>
                <a:cs typeface="+mn-cs"/>
              </a:rPr>
              <a:t>Arbetsmaterial</a:t>
            </a:r>
            <a:r>
              <a:rPr lang="sv-SE" sz="1200" kern="1200" dirty="0">
                <a:solidFill>
                  <a:schemeClr val="tx1"/>
                </a:solidFill>
                <a:effectLst/>
                <a:latin typeface="+mn-lt"/>
                <a:ea typeface="+mn-ea"/>
                <a:cs typeface="+mn-cs"/>
              </a:rPr>
              <a:t> samt att koppla handlingen till mötet genom att under Möteshandling – </a:t>
            </a:r>
            <a:r>
              <a:rPr lang="sv-SE" sz="1200" i="1" kern="1200" dirty="0">
                <a:solidFill>
                  <a:schemeClr val="tx1"/>
                </a:solidFill>
                <a:effectLst/>
                <a:latin typeface="+mn-lt"/>
                <a:ea typeface="+mn-ea"/>
                <a:cs typeface="+mn-cs"/>
              </a:rPr>
              <a:t>Förslag.</a:t>
            </a:r>
            <a:r>
              <a:rPr lang="sv-SE" sz="1200" kern="1200" dirty="0">
                <a:solidFill>
                  <a:schemeClr val="tx1"/>
                </a:solidFill>
                <a:effectLst/>
                <a:latin typeface="+mn-lt"/>
                <a:ea typeface="+mn-ea"/>
                <a:cs typeface="+mn-cs"/>
              </a:rPr>
              <a:t> Handlingstyp anges </a:t>
            </a:r>
            <a:r>
              <a:rPr lang="sv-SE" sz="1200" i="1" kern="1200" dirty="0">
                <a:solidFill>
                  <a:schemeClr val="tx1"/>
                </a:solidFill>
                <a:effectLst/>
                <a:latin typeface="+mn-lt"/>
                <a:ea typeface="+mn-ea"/>
                <a:cs typeface="+mn-cs"/>
              </a:rPr>
              <a:t>Tjänsteskrivelse</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När fälten är ifyllda klicka på </a:t>
            </a:r>
            <a:r>
              <a:rPr lang="sv-SE" sz="1200" i="1" kern="1200" dirty="0">
                <a:solidFill>
                  <a:schemeClr val="tx1"/>
                </a:solidFill>
                <a:effectLst/>
                <a:latin typeface="+mn-lt"/>
                <a:ea typeface="+mn-ea"/>
                <a:cs typeface="+mn-cs"/>
              </a:rPr>
              <a:t>Välj mall</a:t>
            </a:r>
            <a:r>
              <a:rPr lang="sv-SE" sz="1200" i="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Ett nytt fönster öppnas upp och klicka på den mall som är aktuell, som huvudregel: Tjänsteskrivelse till möte. Klicka därefter på </a:t>
            </a:r>
            <a:r>
              <a:rPr lang="sv-SE" sz="1200" i="1" kern="1200" dirty="0">
                <a:solidFill>
                  <a:schemeClr val="tx1"/>
                </a:solidFill>
                <a:effectLst/>
                <a:latin typeface="+mn-lt"/>
                <a:ea typeface="+mn-ea"/>
                <a:cs typeface="+mn-cs"/>
              </a:rPr>
              <a:t>Lägg till</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6C31A52C-D564-4ECF-8CCD-2250F16E8055}" type="slidenum">
              <a:rPr lang="sv-SE" smtClean="0"/>
              <a:t>54</a:t>
            </a:fld>
            <a:endParaRPr lang="sv-SE"/>
          </a:p>
        </p:txBody>
      </p:sp>
    </p:spTree>
    <p:extLst>
      <p:ext uri="{BB962C8B-B14F-4D97-AF65-F5344CB8AC3E}">
        <p14:creationId xmlns:p14="http://schemas.microsoft.com/office/powerpoint/2010/main" val="188672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Fönstret stängs och klicka nu på </a:t>
            </a:r>
            <a:r>
              <a:rPr lang="sv-SE" sz="1200" i="1" kern="1200" dirty="0">
                <a:solidFill>
                  <a:schemeClr val="tx1"/>
                </a:solidFill>
                <a:effectLst/>
                <a:latin typeface="+mn-lt"/>
                <a:ea typeface="+mn-ea"/>
                <a:cs typeface="+mn-cs"/>
              </a:rPr>
              <a:t>Spara</a:t>
            </a:r>
            <a:r>
              <a:rPr lang="sv-SE" sz="1200" kern="1200" dirty="0">
                <a:solidFill>
                  <a:schemeClr val="tx1"/>
                </a:solidFill>
                <a:effectLst/>
                <a:latin typeface="+mn-lt"/>
                <a:ea typeface="+mn-ea"/>
                <a:cs typeface="+mn-cs"/>
              </a:rPr>
              <a:t> högst upp till vänster som blinkar rött.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nya dokumentet syns nu i ärendet och för att börja arbeta i det högerklicka på dokumentet och välj </a:t>
            </a:r>
            <a:r>
              <a:rPr lang="sv-SE" sz="1200" i="1" kern="1200" dirty="0">
                <a:solidFill>
                  <a:schemeClr val="tx1"/>
                </a:solidFill>
                <a:effectLst/>
                <a:latin typeface="+mn-lt"/>
                <a:ea typeface="+mn-ea"/>
                <a:cs typeface="+mn-cs"/>
              </a:rPr>
              <a:t>Redigera.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C31A52C-D564-4ECF-8CCD-2250F16E8055}" type="slidenum">
              <a:rPr lang="sv-SE" smtClean="0"/>
              <a:t>55</a:t>
            </a:fld>
            <a:endParaRPr lang="sv-SE"/>
          </a:p>
        </p:txBody>
      </p:sp>
    </p:spTree>
    <p:extLst>
      <p:ext uri="{BB962C8B-B14F-4D97-AF65-F5344CB8AC3E}">
        <p14:creationId xmlns:p14="http://schemas.microsoft.com/office/powerpoint/2010/main" val="183835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Dokumentet öppnas nu i Word där du börjar med att lägga in </a:t>
            </a:r>
            <a:r>
              <a:rPr lang="sv-SE" sz="1200" i="1" kern="1200" dirty="0">
                <a:solidFill>
                  <a:schemeClr val="tx1"/>
                </a:solidFill>
                <a:effectLst/>
                <a:latin typeface="+mn-lt"/>
                <a:ea typeface="+mn-ea"/>
                <a:cs typeface="+mn-cs"/>
              </a:rPr>
              <a:t>Huvudmottagare</a:t>
            </a:r>
            <a:r>
              <a:rPr lang="sv-SE" sz="1200" kern="1200" dirty="0">
                <a:solidFill>
                  <a:schemeClr val="tx1"/>
                </a:solidFill>
                <a:effectLst/>
                <a:latin typeface="+mn-lt"/>
                <a:ea typeface="+mn-ea"/>
                <a:cs typeface="+mn-cs"/>
              </a:rPr>
              <a:t> (Regionstyrelsen, Regionfullmäktige, Regionala utvecklingsnämnden, Hälso- och sjukvårdsnämnden eller Patientnämnden). </a:t>
            </a:r>
          </a:p>
          <a:p>
            <a:r>
              <a:rPr lang="sv-SE" sz="1200" kern="1200" dirty="0">
                <a:solidFill>
                  <a:schemeClr val="tx1"/>
                </a:solidFill>
                <a:effectLst/>
                <a:latin typeface="+mn-lt"/>
                <a:ea typeface="+mn-ea"/>
                <a:cs typeface="+mn-cs"/>
              </a:rPr>
              <a:t>Du fortsätter därefter med att fylla i text under respektive rubrik. Vad</a:t>
            </a:r>
            <a:r>
              <a:rPr lang="sv-SE" sz="1200" kern="1200" baseline="0" dirty="0">
                <a:solidFill>
                  <a:schemeClr val="tx1"/>
                </a:solidFill>
                <a:effectLst/>
                <a:latin typeface="+mn-lt"/>
                <a:ea typeface="+mn-ea"/>
                <a:cs typeface="+mn-cs"/>
              </a:rPr>
              <a:t> som skrivas hittar du i rutinen. </a:t>
            </a:r>
            <a:r>
              <a:rPr lang="sv-SE" sz="1200" kern="1200" dirty="0">
                <a:solidFill>
                  <a:schemeClr val="tx1"/>
                </a:solidFill>
                <a:effectLst/>
                <a:latin typeface="+mn-lt"/>
                <a:ea typeface="+mn-ea"/>
                <a:cs typeface="+mn-cs"/>
              </a:rPr>
              <a:t>Fyll slutligen i ansvarig chef för ärendet med hens titel.</a:t>
            </a:r>
          </a:p>
        </p:txBody>
      </p:sp>
      <p:sp>
        <p:nvSpPr>
          <p:cNvPr id="4" name="Platshållare för bildnummer 3"/>
          <p:cNvSpPr>
            <a:spLocks noGrp="1"/>
          </p:cNvSpPr>
          <p:nvPr>
            <p:ph type="sldNum" sz="quarter" idx="10"/>
          </p:nvPr>
        </p:nvSpPr>
        <p:spPr/>
        <p:txBody>
          <a:bodyPr/>
          <a:lstStyle/>
          <a:p>
            <a:fld id="{6C31A52C-D564-4ECF-8CCD-2250F16E8055}" type="slidenum">
              <a:rPr lang="sv-SE" smtClean="0"/>
              <a:t>56</a:t>
            </a:fld>
            <a:endParaRPr lang="sv-SE"/>
          </a:p>
        </p:txBody>
      </p:sp>
    </p:spTree>
    <p:extLst>
      <p:ext uri="{BB962C8B-B14F-4D97-AF65-F5344CB8AC3E}">
        <p14:creationId xmlns:p14="http://schemas.microsoft.com/office/powerpoint/2010/main" val="414704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66</a:t>
            </a:fld>
            <a:endParaRPr lang="sv-SE"/>
          </a:p>
        </p:txBody>
      </p:sp>
    </p:spTree>
    <p:extLst>
      <p:ext uri="{BB962C8B-B14F-4D97-AF65-F5344CB8AC3E}">
        <p14:creationId xmlns:p14="http://schemas.microsoft.com/office/powerpoint/2010/main" val="230634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Vart du hittar statistik finns i rutinen!</a:t>
            </a:r>
          </a:p>
        </p:txBody>
      </p:sp>
      <p:sp>
        <p:nvSpPr>
          <p:cNvPr id="4" name="Platshållare för bildnummer 3"/>
          <p:cNvSpPr>
            <a:spLocks noGrp="1"/>
          </p:cNvSpPr>
          <p:nvPr>
            <p:ph type="sldNum" sz="quarter" idx="5"/>
          </p:nvPr>
        </p:nvSpPr>
        <p:spPr/>
        <p:txBody>
          <a:bodyPr/>
          <a:lstStyle/>
          <a:p>
            <a:fld id="{6C31A52C-D564-4ECF-8CCD-2250F16E8055}" type="slidenum">
              <a:rPr lang="sv-SE" smtClean="0"/>
              <a:t>69</a:t>
            </a:fld>
            <a:endParaRPr lang="sv-SE"/>
          </a:p>
        </p:txBody>
      </p:sp>
    </p:spTree>
    <p:extLst>
      <p:ext uri="{BB962C8B-B14F-4D97-AF65-F5344CB8AC3E}">
        <p14:creationId xmlns:p14="http://schemas.microsoft.com/office/powerpoint/2010/main" val="2202093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Åtgärden/beslutet är uppenbart för barnets bästa = beslutet påverkar barns rättigheter positivt, barnrättslig reflektion går som bilaga</a:t>
            </a:r>
          </a:p>
          <a:p>
            <a:pPr marL="228600" indent="-228600">
              <a:buAutoNum type="arabicPeriod"/>
            </a:pPr>
            <a:r>
              <a:rPr lang="sv-SE" dirty="0"/>
              <a:t>Åtgärden/beslutet påverkar barn till stor del = positivt eller negativt, prövning av barnet bästa</a:t>
            </a:r>
          </a:p>
          <a:p>
            <a:pPr marL="228600" indent="-228600">
              <a:buAutoNum type="arabicPeriod"/>
            </a:pPr>
            <a:r>
              <a:rPr lang="sv-SE" dirty="0"/>
              <a:t>Åtgärden/beslutet påverkar barn till liten del = positivt eller negativt, enklare prövning</a:t>
            </a:r>
          </a:p>
          <a:p>
            <a:pPr marL="228600" indent="-228600">
              <a:buAutoNum type="arabicPeriod"/>
            </a:pPr>
            <a:r>
              <a:rPr lang="sv-SE" dirty="0"/>
              <a:t>Åtgärden/beslutet påverkar inte alls barn = motivera hur man kommit fram till det! </a:t>
            </a:r>
          </a:p>
          <a:p>
            <a:pPr marL="228600" indent="-228600">
              <a:buAutoNum type="arabicPeriod"/>
            </a:pPr>
            <a:endParaRPr lang="sv-SE" dirty="0"/>
          </a:p>
          <a:p>
            <a:pPr marL="0" indent="0">
              <a:buNone/>
            </a:pPr>
            <a:r>
              <a:rPr lang="sv-SE" dirty="0"/>
              <a:t>Notera: vi ställer inte krav på att ni ska kunna göra prövningar innan ni fått gå ytterligare utbildning i barnrätt.</a:t>
            </a:r>
          </a:p>
        </p:txBody>
      </p:sp>
      <p:sp>
        <p:nvSpPr>
          <p:cNvPr id="4" name="Platshållare för bildnummer 3"/>
          <p:cNvSpPr>
            <a:spLocks noGrp="1"/>
          </p:cNvSpPr>
          <p:nvPr>
            <p:ph type="sldNum" sz="quarter" idx="5"/>
          </p:nvPr>
        </p:nvSpPr>
        <p:spPr/>
        <p:txBody>
          <a:bodyPr/>
          <a:lstStyle/>
          <a:p>
            <a:fld id="{6C31A52C-D564-4ECF-8CCD-2250F16E8055}" type="slidenum">
              <a:rPr lang="sv-SE" smtClean="0"/>
              <a:t>74</a:t>
            </a:fld>
            <a:endParaRPr lang="sv-SE"/>
          </a:p>
        </p:txBody>
      </p:sp>
    </p:spTree>
    <p:extLst>
      <p:ext uri="{BB962C8B-B14F-4D97-AF65-F5344CB8AC3E}">
        <p14:creationId xmlns:p14="http://schemas.microsoft.com/office/powerpoint/2010/main" val="393804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76</a:t>
            </a:fld>
            <a:endParaRPr lang="sv-SE"/>
          </a:p>
        </p:txBody>
      </p:sp>
    </p:spTree>
    <p:extLst>
      <p:ext uri="{BB962C8B-B14F-4D97-AF65-F5344CB8AC3E}">
        <p14:creationId xmlns:p14="http://schemas.microsoft.com/office/powerpoint/2010/main" val="82316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C31A52C-D564-4ECF-8CCD-2250F16E8055}" type="slidenum">
              <a:rPr lang="sv-SE" smtClean="0"/>
              <a:t>78</a:t>
            </a:fld>
            <a:endParaRPr lang="sv-SE"/>
          </a:p>
        </p:txBody>
      </p:sp>
    </p:spTree>
    <p:extLst>
      <p:ext uri="{BB962C8B-B14F-4D97-AF65-F5344CB8AC3E}">
        <p14:creationId xmlns:p14="http://schemas.microsoft.com/office/powerpoint/2010/main" val="106898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RSI: sista dag för inlämning av ärenden till regionstyrelsen/regionfullmäktige SB: stabsberedning (regiondirektör, ekonomidirektör, kommunikationsdirektör, stabschef, Anneli och Unto) RB: regionrådsberedning (majoritetsråd, regiondirektör) RBS: som RB + oppositionsråd RS: regionstyrelsen RF: regionfullmäktige RFU: regionfullmäktiges utbildningsdagar</a:t>
            </a:r>
          </a:p>
        </p:txBody>
      </p:sp>
      <p:sp>
        <p:nvSpPr>
          <p:cNvPr id="4" name="Platshållare för bildnummer 3"/>
          <p:cNvSpPr>
            <a:spLocks noGrp="1"/>
          </p:cNvSpPr>
          <p:nvPr>
            <p:ph type="sldNum" sz="quarter" idx="5"/>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351509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handläggare som utses ansvarar för att ta in info från </a:t>
            </a:r>
            <a:r>
              <a:rPr lang="sv-SE" dirty="0" err="1"/>
              <a:t>vsh</a:t>
            </a:r>
            <a:r>
              <a:rPr lang="sv-SE" dirty="0"/>
              <a:t>/avd. ÄS tilldelas oftast ärenden som inbegriper flera </a:t>
            </a:r>
            <a:r>
              <a:rPr lang="sv-SE" dirty="0" err="1"/>
              <a:t>stabavdelningar</a:t>
            </a:r>
            <a:r>
              <a:rPr lang="sv-SE" dirty="0"/>
              <a:t>, men OM du tilldelas är det ditt jobb att föra ärendet från ax till limpa</a:t>
            </a:r>
          </a:p>
        </p:txBody>
      </p:sp>
      <p:sp>
        <p:nvSpPr>
          <p:cNvPr id="4" name="Platshållare för bildnummer 3"/>
          <p:cNvSpPr>
            <a:spLocks noGrp="1"/>
          </p:cNvSpPr>
          <p:nvPr>
            <p:ph type="sldNum" sz="quarter" idx="5"/>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147653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SVT:s</a:t>
            </a:r>
            <a:r>
              <a:rPr lang="sv-SE" baseline="0" dirty="0"/>
              <a:t> rapportering 2022</a:t>
            </a:r>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10</a:t>
            </a:fld>
            <a:endParaRPr lang="sv-SE"/>
          </a:p>
        </p:txBody>
      </p:sp>
    </p:spTree>
    <p:extLst>
      <p:ext uri="{BB962C8B-B14F-4D97-AF65-F5344CB8AC3E}">
        <p14:creationId xmlns:p14="http://schemas.microsoft.com/office/powerpoint/2010/main" val="131814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oss direkt – vänta inte</a:t>
            </a:r>
            <a:r>
              <a:rPr lang="sv-SE" baseline="0" dirty="0"/>
              <a:t> till sista sekund. Vi har i uppdrag att granska och kvalitetssäkra ärenden.</a:t>
            </a:r>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12</a:t>
            </a:fld>
            <a:endParaRPr lang="sv-SE"/>
          </a:p>
        </p:txBody>
      </p:sp>
    </p:spTree>
    <p:extLst>
      <p:ext uri="{BB962C8B-B14F-4D97-AF65-F5344CB8AC3E}">
        <p14:creationId xmlns:p14="http://schemas.microsoft.com/office/powerpoint/2010/main" val="63956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a:t>
            </a:r>
            <a:r>
              <a:rPr lang="sv-SE" baseline="0" dirty="0"/>
              <a:t> Bodil redan nämnt – vi måste tänka på alla Norrbottens medborgare. Det är inte bara politikerna som ska förstå utan alla har rätt att läsa våra handlingar.</a:t>
            </a:r>
            <a:br>
              <a:rPr lang="sv-SE" baseline="0" dirty="0"/>
            </a:br>
            <a:br>
              <a:rPr lang="sv-SE" baseline="0" dirty="0"/>
            </a:br>
            <a:r>
              <a:rPr lang="sv-SE" baseline="0" dirty="0"/>
              <a:t>Möjlighet att tycka till och påverka politiken i sin region. En förutsättning att förstå vad som beslutas. </a:t>
            </a:r>
            <a:br>
              <a:rPr lang="sv-SE" baseline="0" dirty="0"/>
            </a:br>
            <a:br>
              <a:rPr lang="sv-SE" baseline="0" dirty="0"/>
            </a:br>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13</a:t>
            </a:fld>
            <a:endParaRPr lang="sv-SE"/>
          </a:p>
        </p:txBody>
      </p:sp>
    </p:spTree>
    <p:extLst>
      <p:ext uri="{BB962C8B-B14F-4D97-AF65-F5344CB8AC3E}">
        <p14:creationId xmlns:p14="http://schemas.microsoft.com/office/powerpoint/2010/main" val="46149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14</a:t>
            </a:fld>
            <a:endParaRPr lang="sv-SE"/>
          </a:p>
        </p:txBody>
      </p:sp>
    </p:spTree>
    <p:extLst>
      <p:ext uri="{BB962C8B-B14F-4D97-AF65-F5344CB8AC3E}">
        <p14:creationId xmlns:p14="http://schemas.microsoft.com/office/powerpoint/2010/main" val="224433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 med utskrivet exemplar av rutinen. Var</a:t>
            </a:r>
            <a:r>
              <a:rPr lang="sv-SE" baseline="0" dirty="0"/>
              <a:t> tydlig med att allt (varje steg) finns presenterat där! </a:t>
            </a:r>
            <a:br>
              <a:rPr lang="sv-SE" baseline="0" dirty="0"/>
            </a:br>
            <a:br>
              <a:rPr lang="sv-SE" baseline="0" dirty="0"/>
            </a:br>
            <a:r>
              <a:rPr lang="sv-SE" baseline="0" dirty="0"/>
              <a:t>Särskilt viktigt är… (vi har märkt när vi har granskat att…)</a:t>
            </a:r>
          </a:p>
          <a:p>
            <a:br>
              <a:rPr lang="sv-SE" baseline="0" dirty="0"/>
            </a:br>
            <a:r>
              <a:rPr lang="sv-SE" baseline="0" dirty="0"/>
              <a:t>OBS! Rutinen uppdateras allteftersom ändringar genomförs – därför också viktigt att kolla där. Även dom som skrivit ärenden under lång tid och ”kan” redan ;)</a:t>
            </a:r>
            <a:br>
              <a:rPr lang="sv-SE" baseline="0" dirty="0"/>
            </a:br>
            <a:br>
              <a:rPr lang="sv-SE" baseline="0" dirty="0"/>
            </a:br>
            <a:r>
              <a:rPr lang="sv-SE" baseline="0" dirty="0"/>
              <a:t>Det finns alltså undantag när det inte är fullt ut möjligt att efterleva reglerna som rekommenderas när vi skriver enligt klarspråksmetoden. Vissa saker kanske till och med känns lite krångligt. Ett exempel är beslutspunkterna – men där har både regiondirektör och politiker tyckt till och lämnat önskemål om hur vi ska skriva. I rutinen finns alltså exempel på hur vi i regionen bestämt att vi ska skriva vissa saker, och vad vi inte ska skriva.  </a:t>
            </a:r>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15</a:t>
            </a:fld>
            <a:endParaRPr lang="sv-SE"/>
          </a:p>
        </p:txBody>
      </p:sp>
    </p:spTree>
    <p:extLst>
      <p:ext uri="{BB962C8B-B14F-4D97-AF65-F5344CB8AC3E}">
        <p14:creationId xmlns:p14="http://schemas.microsoft.com/office/powerpoint/2010/main" val="36219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förenkla texten är alltid en avvägning. Vissa saker är krångliga och svåra att ta sig igenom vid enbart en första genomläsning – men så måste det få vara i vissa fall. Det du kan göra är att tänka efter vad du själv behövde bearbeta flera gånger för att det skulle bli begripligt, eller be någon med mindre kunskap inom ämnet att läsa igenom och komma med synpunkter. </a:t>
            </a:r>
            <a:br>
              <a:rPr lang="sv-SE" baseline="0" dirty="0"/>
            </a:br>
            <a:br>
              <a:rPr lang="sv-SE" baseline="0" dirty="0"/>
            </a:br>
            <a:r>
              <a:rPr lang="sv-SE" baseline="0" dirty="0"/>
              <a:t>Det ska inte ”stå saker mellan raderna” i våra beslutsunderlag.</a:t>
            </a:r>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16</a:t>
            </a:fld>
            <a:endParaRPr lang="sv-SE"/>
          </a:p>
        </p:txBody>
      </p:sp>
    </p:spTree>
    <p:extLst>
      <p:ext uri="{BB962C8B-B14F-4D97-AF65-F5344CB8AC3E}">
        <p14:creationId xmlns:p14="http://schemas.microsoft.com/office/powerpoint/2010/main" val="356088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Tree>
    <p:extLst>
      <p:ext uri="{BB962C8B-B14F-4D97-AF65-F5344CB8AC3E}">
        <p14:creationId xmlns:p14="http://schemas.microsoft.com/office/powerpoint/2010/main" val="230840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94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6901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334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7733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099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9995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257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7156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0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869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Tree>
    <p:extLst>
      <p:ext uri="{BB962C8B-B14F-4D97-AF65-F5344CB8AC3E}">
        <p14:creationId xmlns:p14="http://schemas.microsoft.com/office/powerpoint/2010/main" val="4144720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485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693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4957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975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8592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67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83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3411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584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55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6443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52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7264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3483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46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93729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p:cNvSpPr>
            <a:spLocks noGrp="1"/>
          </p:cNvSpPr>
          <p:nvPr>
            <p:ph type="title"/>
          </p:nvPr>
        </p:nvSpPr>
        <p:spPr/>
        <p:txBody>
          <a:bodyPr/>
          <a:lstStyle/>
          <a:p>
            <a:r>
              <a:rPr lang="sv-SE"/>
              <a:t>Klicka här för att ändra format</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7257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1644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2084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7719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5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7680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endParaRPr lang="sv-SE" dirty="0"/>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70235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9671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p:txBody>
      </p:sp>
    </p:spTree>
    <p:extLst>
      <p:ext uri="{BB962C8B-B14F-4D97-AF65-F5344CB8AC3E}">
        <p14:creationId xmlns:p14="http://schemas.microsoft.com/office/powerpoint/2010/main" val="552702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758670" y="1445778"/>
            <a:ext cx="8663873" cy="1348671"/>
          </a:xfrm>
          <a:prstGeom prst="rect">
            <a:avLst/>
          </a:prstGeom>
        </p:spPr>
        <p:txBody>
          <a:bodyPr anchor="b"/>
          <a:lstStyle>
            <a:lvl1pPr algn="ctr">
              <a:defRPr sz="4267" b="1">
                <a:solidFill>
                  <a:srgbClr val="0070C0"/>
                </a:solidFill>
              </a:defRPr>
            </a:lvl1pPr>
          </a:lstStyle>
          <a:p>
            <a:r>
              <a:rPr lang="sv-SE"/>
              <a:t>Klicka här för att ändra format</a:t>
            </a:r>
            <a:endParaRPr lang="sv-SE" dirty="0"/>
          </a:p>
        </p:txBody>
      </p:sp>
      <p:sp>
        <p:nvSpPr>
          <p:cNvPr id="8" name="Platshållare för text 12"/>
          <p:cNvSpPr>
            <a:spLocks noGrp="1"/>
          </p:cNvSpPr>
          <p:nvPr>
            <p:ph type="body" sz="quarter" idx="14"/>
          </p:nvPr>
        </p:nvSpPr>
        <p:spPr>
          <a:xfrm>
            <a:off x="1758670" y="2836653"/>
            <a:ext cx="8674663" cy="918052"/>
          </a:xfrm>
          <a:prstGeom prst="rect">
            <a:avLst/>
          </a:prstGeom>
        </p:spPr>
        <p:txBody>
          <a:bodyPr anchor="ctr"/>
          <a:lstStyle>
            <a:lvl1pPr marL="0" indent="0" algn="ctr">
              <a:buNone/>
              <a:defRPr sz="2667" b="0">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1474584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err="1"/>
              <a:t>Rubrik</a:t>
            </a:r>
            <a:endParaRPr lang="sv-SE" dirty="0"/>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8203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a:t>Underrubrik</a:t>
            </a:r>
            <a:br>
              <a:rPr lang="sv-SE" dirty="0"/>
            </a:br>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0438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dirty="0"/>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64423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12614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39729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235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3123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8919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25643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3578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45980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1357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41918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9437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2955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85975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1253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2991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95498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62502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51187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86757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2109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1551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4202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42264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97811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3647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1702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396923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526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573745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797175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95739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6171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82584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4384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p:cNvSpPr>
            <a:spLocks noGrp="1"/>
          </p:cNvSpPr>
          <p:nvPr>
            <p:ph type="title"/>
          </p:nvPr>
        </p:nvSpPr>
        <p:spPr/>
        <p:txBody>
          <a:bodyPr/>
          <a:lstStyle/>
          <a:p>
            <a:r>
              <a:rPr lang="sv-SE" dirty="0"/>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530627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08296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93218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76663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dirty="0"/>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34650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56957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dirty="0"/>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00494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5646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31379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theme" Target="../theme/theme2.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slideLayout" Target="../slideLayouts/slideLayout8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 id="2147483754" r:id="rId42"/>
    <p:sldLayoutId id="2147483755" r:id="rId43"/>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samarbeta.nll.se/producentplats/div-rgem-bas-stab/Dokument/Arbetsdokument/Rutin%20Handl%C3%A4gga%20%C3%A4renden%20inf%C3%B6r%20politiska%20beslut.docm?web=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insidan.nll.se/Ledning--styrning/Politik/att-handlagga-arenden/"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insidan.nll.se/Ledning--styrni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6.xml"/><Relationship Id="rId18" Type="http://schemas.openxmlformats.org/officeDocument/2006/relationships/image" Target="../media/image8.png"/><Relationship Id="rId3" Type="http://schemas.openxmlformats.org/officeDocument/2006/relationships/customXml" Target="../ink/ink1.xml"/><Relationship Id="rId21" Type="http://schemas.openxmlformats.org/officeDocument/2006/relationships/image" Target="../media/image1.JPG"/><Relationship Id="rId7" Type="http://schemas.openxmlformats.org/officeDocument/2006/relationships/customXml" Target="../ink/ink3.xml"/><Relationship Id="rId12" Type="http://schemas.openxmlformats.org/officeDocument/2006/relationships/image" Target="../media/image5.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4.png"/><Relationship Id="rId19" Type="http://schemas.openxmlformats.org/officeDocument/2006/relationships/customXml" Target="../ink/ink9.xml"/><Relationship Id="rId4" Type="http://schemas.openxmlformats.org/officeDocument/2006/relationships/image" Target="../media/image1.png"/><Relationship Id="rId9" Type="http://schemas.openxmlformats.org/officeDocument/2006/relationships/customXml" Target="../ink/ink4.xm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diarium.nll.se/CiceronDOA/MyPage.a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samarbeta.nll.se/producentplats/verksamhetsavdelningenstyrelsen/_layouts/15/DocIdRedir.aspx?ID=ARBGRP583-382524020-2432" TargetMode="External"/><Relationship Id="rId2" Type="http://schemas.openxmlformats.org/officeDocument/2006/relationships/hyperlink" Target="https://samarbeta.nll.se/producentplats/arendenhalsoochsjukvardsnamnden/_layouts/15/DocIdRedir.aspx?ID=ARBGRP583-382524020-2431"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hyperlink" Target="mailto:utvecklanorrbotten@norrbotten.se" TargetMode="External"/><Relationship Id="rId2" Type="http://schemas.openxmlformats.org/officeDocument/2006/relationships/hyperlink" Target="mailto:regionnorrbotten@norrbotten.se" TargetMode="Externa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hyperlink" Target="https://insidan.nll.se/organisation/regiongemensamt/regionstab/Kanslienheten/Kontakt/" TargetMode="Externa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customXml" Target="../ink/ink11.xml"/><Relationship Id="rId4" Type="http://schemas.openxmlformats.org/officeDocument/2006/relationships/image" Target="../media/image320.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hyperlink" Target="https://www.regeringen.se/regeringens-politik/jamstalldhet/mal-for-jamstalldhe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pPr algn="l"/>
            <a:r>
              <a:rPr lang="sv-SE" dirty="0"/>
              <a:t>Att handlägga  ärenden</a:t>
            </a:r>
          </a:p>
        </p:txBody>
      </p:sp>
    </p:spTree>
    <p:extLst>
      <p:ext uri="{BB962C8B-B14F-4D97-AF65-F5344CB8AC3E}">
        <p14:creationId xmlns:p14="http://schemas.microsoft.com/office/powerpoint/2010/main" val="428043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4"/>
          </p:nvPr>
        </p:nvSpPr>
        <p:spPr/>
        <p:txBody>
          <a:bodyPr/>
          <a:lstStyle/>
          <a:p>
            <a:fld id="{77247564-E29A-4039-A521-FA633551344B}" type="slidenum">
              <a:rPr lang="sv-SE" smtClean="0"/>
              <a:pPr/>
              <a:t>10</a:t>
            </a:fld>
            <a:endParaRPr lang="sv-SE" dirty="0"/>
          </a:p>
        </p:txBody>
      </p:sp>
      <p:pic>
        <p:nvPicPr>
          <p:cNvPr id="5" name="Platshållare för innehåll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67608" y="1700808"/>
            <a:ext cx="6632103" cy="3096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392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r>
              <a:rPr lang="sv-SE" dirty="0"/>
              <a:t>Berörda verksamheter</a:t>
            </a:r>
          </a:p>
          <a:p>
            <a:r>
              <a:rPr lang="sv-SE" dirty="0"/>
              <a:t>Regiondirektören</a:t>
            </a:r>
          </a:p>
          <a:p>
            <a:r>
              <a:rPr lang="sv-SE" dirty="0"/>
              <a:t>Ledningen</a:t>
            </a:r>
          </a:p>
          <a:p>
            <a:r>
              <a:rPr lang="sv-SE" dirty="0">
                <a:solidFill>
                  <a:srgbClr val="0070C0"/>
                </a:solidFill>
              </a:rPr>
              <a:t>NORRBOTTNINGARNA! </a:t>
            </a:r>
          </a:p>
        </p:txBody>
      </p:sp>
      <p:sp>
        <p:nvSpPr>
          <p:cNvPr id="3" name="Rubrik 2"/>
          <p:cNvSpPr>
            <a:spLocks noGrp="1"/>
          </p:cNvSpPr>
          <p:nvPr>
            <p:ph type="title"/>
          </p:nvPr>
        </p:nvSpPr>
        <p:spPr/>
        <p:txBody>
          <a:bodyPr/>
          <a:lstStyle/>
          <a:p>
            <a:r>
              <a:rPr lang="sv-SE" dirty="0"/>
              <a:t>Har Region Norrbotten fler målgrupper?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11</a:t>
            </a:fld>
            <a:endParaRPr lang="sv-SE" dirty="0"/>
          </a:p>
        </p:txBody>
      </p:sp>
    </p:spTree>
    <p:extLst>
      <p:ext uri="{BB962C8B-B14F-4D97-AF65-F5344CB8AC3E}">
        <p14:creationId xmlns:p14="http://schemas.microsoft.com/office/powerpoint/2010/main" val="407740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quarter" idx="13"/>
          </p:nvPr>
        </p:nvPicPr>
        <p:blipFill>
          <a:blip r:embed="rId3"/>
          <a:stretch>
            <a:fillRect/>
          </a:stretch>
        </p:blipFill>
        <p:spPr>
          <a:xfrm>
            <a:off x="1027646" y="2420888"/>
            <a:ext cx="5120617" cy="3240360"/>
          </a:xfrm>
          <a:prstGeom prst="rect">
            <a:avLst/>
          </a:prstGeom>
        </p:spPr>
      </p:pic>
      <p:sp>
        <p:nvSpPr>
          <p:cNvPr id="3" name="Rubrik 2"/>
          <p:cNvSpPr>
            <a:spLocks noGrp="1"/>
          </p:cNvSpPr>
          <p:nvPr>
            <p:ph type="title"/>
          </p:nvPr>
        </p:nvSpPr>
        <p:spPr>
          <a:xfrm>
            <a:off x="1271464" y="1213617"/>
            <a:ext cx="9753599" cy="877887"/>
          </a:xfrm>
        </p:spPr>
        <p:txBody>
          <a:bodyPr/>
          <a:lstStyle/>
          <a:p>
            <a:r>
              <a:rPr lang="sv-SE" dirty="0"/>
              <a:t>Att skriva ärenden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12</a:t>
            </a:fld>
            <a:endParaRPr lang="sv-SE" dirty="0"/>
          </a:p>
        </p:txBody>
      </p:sp>
      <p:sp>
        <p:nvSpPr>
          <p:cNvPr id="2" name="textruta 1"/>
          <p:cNvSpPr txBox="1"/>
          <p:nvPr/>
        </p:nvSpPr>
        <p:spPr>
          <a:xfrm>
            <a:off x="6672064" y="2636912"/>
            <a:ext cx="3888432" cy="2031325"/>
          </a:xfrm>
          <a:prstGeom prst="rect">
            <a:avLst/>
          </a:prstGeom>
          <a:solidFill>
            <a:srgbClr val="FAE977"/>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v-SE" dirty="0">
                <a:solidFill>
                  <a:schemeClr val="tx1"/>
                </a:solidFill>
              </a:rPr>
              <a:t>Kontaktpersoner ärendeberedningen:</a:t>
            </a:r>
          </a:p>
          <a:p>
            <a:r>
              <a:rPr lang="sv-SE" b="1" dirty="0">
                <a:solidFill>
                  <a:schemeClr val="tx1"/>
                </a:solidFill>
              </a:rPr>
              <a:t>Bodil Larsson</a:t>
            </a:r>
          </a:p>
          <a:p>
            <a:r>
              <a:rPr lang="sv-SE" dirty="0">
                <a:solidFill>
                  <a:schemeClr val="tx1"/>
                </a:solidFill>
              </a:rPr>
              <a:t>bodil.m.larsson@norrbotten.se </a:t>
            </a:r>
          </a:p>
          <a:p>
            <a:r>
              <a:rPr lang="sv-SE" b="1" dirty="0">
                <a:solidFill>
                  <a:schemeClr val="tx1"/>
                </a:solidFill>
              </a:rPr>
              <a:t>Kristian Ekman</a:t>
            </a:r>
            <a:br>
              <a:rPr lang="sv-SE" dirty="0">
                <a:solidFill>
                  <a:schemeClr val="tx1"/>
                </a:solidFill>
              </a:rPr>
            </a:br>
            <a:r>
              <a:rPr lang="sv-SE" dirty="0">
                <a:solidFill>
                  <a:schemeClr val="tx1"/>
                </a:solidFill>
              </a:rPr>
              <a:t>kristian.ekman@norrbotten.se </a:t>
            </a:r>
          </a:p>
          <a:p>
            <a:r>
              <a:rPr lang="sv-SE" b="1" dirty="0">
                <a:solidFill>
                  <a:schemeClr val="tx1"/>
                </a:solidFill>
              </a:rPr>
              <a:t>Sophie Hedlund</a:t>
            </a:r>
          </a:p>
          <a:p>
            <a:r>
              <a:rPr lang="sv-SE" dirty="0">
                <a:solidFill>
                  <a:schemeClr val="tx1"/>
                </a:solidFill>
              </a:rPr>
              <a:t>sophie.hedlund@norrbotten.se </a:t>
            </a:r>
          </a:p>
        </p:txBody>
      </p:sp>
    </p:spTree>
    <p:extLst>
      <p:ext uri="{BB962C8B-B14F-4D97-AF65-F5344CB8AC3E}">
        <p14:creationId xmlns:p14="http://schemas.microsoft.com/office/powerpoint/2010/main" val="30176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a:bodyPr>
          <a:lstStyle/>
          <a:p>
            <a:r>
              <a:rPr lang="sv-SE" sz="2400" dirty="0"/>
              <a:t>Det regionen skriver ska kunna förstås av alla målgrupper</a:t>
            </a:r>
          </a:p>
          <a:p>
            <a:r>
              <a:rPr lang="sv-SE" sz="2400" dirty="0"/>
              <a:t>”Skriv så att en genomsnittlig niondeklassare skulle förstå”…</a:t>
            </a:r>
          </a:p>
          <a:p>
            <a:r>
              <a:rPr lang="sv-SE" sz="2400" dirty="0"/>
              <a:t>Alla norrbottningar har rätt att kunna gå in och läsa våra handlingar – och att förstå dem.</a:t>
            </a:r>
            <a:br>
              <a:rPr lang="sv-SE" sz="2400" dirty="0"/>
            </a:br>
            <a:br>
              <a:rPr lang="sv-SE" sz="2400" dirty="0"/>
            </a:br>
            <a:r>
              <a:rPr lang="sv-SE" sz="2400" b="1" dirty="0"/>
              <a:t>Det är en demokratisk rättighet!</a:t>
            </a:r>
          </a:p>
          <a:p>
            <a:endParaRPr lang="sv-SE" dirty="0"/>
          </a:p>
        </p:txBody>
      </p:sp>
      <p:sp>
        <p:nvSpPr>
          <p:cNvPr id="3" name="Rubrik 2"/>
          <p:cNvSpPr>
            <a:spLocks noGrp="1"/>
          </p:cNvSpPr>
          <p:nvPr>
            <p:ph type="title"/>
          </p:nvPr>
        </p:nvSpPr>
        <p:spPr/>
        <p:txBody>
          <a:bodyPr/>
          <a:lstStyle/>
          <a:p>
            <a:r>
              <a:rPr lang="sv-SE" dirty="0"/>
              <a:t>Varför skriva enkelt?</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13</a:t>
            </a:fld>
            <a:endParaRPr lang="sv-SE" dirty="0"/>
          </a:p>
        </p:txBody>
      </p:sp>
    </p:spTree>
    <p:extLst>
      <p:ext uri="{BB962C8B-B14F-4D97-AF65-F5344CB8AC3E}">
        <p14:creationId xmlns:p14="http://schemas.microsoft.com/office/powerpoint/2010/main" val="5061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5983338" y="2104233"/>
            <a:ext cx="4972763" cy="2952328"/>
          </a:xfrm>
          <a:prstGeom prst="rect">
            <a:avLst/>
          </a:prstGeom>
        </p:spPr>
      </p:pic>
      <p:sp>
        <p:nvSpPr>
          <p:cNvPr id="2" name="Platshållare för innehåll 1"/>
          <p:cNvSpPr>
            <a:spLocks noGrp="1"/>
          </p:cNvSpPr>
          <p:nvPr>
            <p:ph sz="quarter" idx="13"/>
          </p:nvPr>
        </p:nvSpPr>
        <p:spPr>
          <a:xfrm>
            <a:off x="1208121" y="1916832"/>
            <a:ext cx="9747980" cy="3536951"/>
          </a:xfrm>
        </p:spPr>
        <p:txBody>
          <a:bodyPr>
            <a:noAutofit/>
          </a:bodyPr>
          <a:lstStyle/>
          <a:p>
            <a:r>
              <a:rPr lang="sv-SE" sz="2400" dirty="0"/>
              <a:t>Skyldighet enligt språklagen (2009:600)</a:t>
            </a:r>
            <a:br>
              <a:rPr lang="sv-SE" sz="2400" dirty="0"/>
            </a:br>
            <a:r>
              <a:rPr lang="sv-SE" sz="2400" dirty="0"/>
              <a:t>11 §   Språket i offentlig verksamhet </a:t>
            </a:r>
            <a:br>
              <a:rPr lang="sv-SE" sz="2400" dirty="0"/>
            </a:br>
            <a:r>
              <a:rPr lang="sv-SE" sz="2400" dirty="0"/>
              <a:t>ska vara vårdat, enkelt och begripligt.</a:t>
            </a:r>
          </a:p>
          <a:p>
            <a:r>
              <a:rPr lang="sv-SE" sz="2400" dirty="0"/>
              <a:t>Anpassat språk för tydlighet</a:t>
            </a:r>
          </a:p>
          <a:p>
            <a:r>
              <a:rPr lang="sv-SE" sz="2400" dirty="0"/>
              <a:t>Flera fördelar:</a:t>
            </a:r>
          </a:p>
          <a:p>
            <a:pPr marL="457200" indent="-457200">
              <a:buFont typeface="+mj-lt"/>
              <a:buAutoNum type="arabicParenR"/>
            </a:pPr>
            <a:r>
              <a:rPr lang="sv-SE" sz="2400" dirty="0"/>
              <a:t>Budskapet når fram</a:t>
            </a:r>
          </a:p>
          <a:p>
            <a:pPr marL="457200" indent="-457200">
              <a:buFont typeface="+mj-lt"/>
              <a:buAutoNum type="arabicParenR"/>
            </a:pPr>
            <a:r>
              <a:rPr lang="sv-SE" sz="2400" dirty="0"/>
              <a:t>Minskade missförstånd </a:t>
            </a:r>
            <a:br>
              <a:rPr lang="sv-SE" sz="2400" dirty="0"/>
            </a:br>
            <a:r>
              <a:rPr lang="sv-SE" sz="2400" dirty="0"/>
              <a:t>och följdfrågor</a:t>
            </a:r>
          </a:p>
        </p:txBody>
      </p:sp>
      <p:sp>
        <p:nvSpPr>
          <p:cNvPr id="3" name="Rubrik 2"/>
          <p:cNvSpPr>
            <a:spLocks noGrp="1"/>
          </p:cNvSpPr>
          <p:nvPr>
            <p:ph type="title"/>
          </p:nvPr>
        </p:nvSpPr>
        <p:spPr/>
        <p:txBody>
          <a:bodyPr/>
          <a:lstStyle/>
          <a:p>
            <a:r>
              <a:rPr lang="sv-SE" dirty="0"/>
              <a:t>Klarspråk</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14</a:t>
            </a:fld>
            <a:endParaRPr lang="sv-SE" dirty="0"/>
          </a:p>
        </p:txBody>
      </p:sp>
    </p:spTree>
    <p:extLst>
      <p:ext uri="{BB962C8B-B14F-4D97-AF65-F5344CB8AC3E}">
        <p14:creationId xmlns:p14="http://schemas.microsoft.com/office/powerpoint/2010/main" val="224359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1930370"/>
            <a:ext cx="9198867" cy="3536951"/>
          </a:xfrm>
        </p:spPr>
        <p:txBody>
          <a:bodyPr>
            <a:normAutofit/>
          </a:bodyPr>
          <a:lstStyle/>
          <a:p>
            <a:pPr marL="0" indent="0">
              <a:buNone/>
            </a:pPr>
            <a:r>
              <a:rPr lang="sv-SE" sz="2400" b="1" dirty="0"/>
              <a:t>Särskilt viktigt:</a:t>
            </a:r>
            <a:br>
              <a:rPr lang="sv-SE" sz="2400" b="1" dirty="0"/>
            </a:br>
            <a:br>
              <a:rPr lang="sv-SE" sz="2400" b="1" dirty="0"/>
            </a:br>
            <a:br>
              <a:rPr lang="sv-SE" sz="2400" b="1" dirty="0"/>
            </a:br>
            <a:br>
              <a:rPr lang="sv-SE" sz="2400" b="1" dirty="0"/>
            </a:br>
            <a:br>
              <a:rPr lang="sv-SE" sz="2400" b="1" dirty="0"/>
            </a:br>
            <a:br>
              <a:rPr lang="sv-SE" sz="2400" b="1" dirty="0"/>
            </a:br>
            <a:r>
              <a:rPr lang="sv-SE" sz="2400" dirty="0"/>
              <a:t>I rutinen finns även specifika exempel på hur vi inom regionen bestämt att vi </a:t>
            </a:r>
            <a:r>
              <a:rPr lang="sv-SE" sz="2400" u="sng" dirty="0"/>
              <a:t>inte</a:t>
            </a:r>
            <a:r>
              <a:rPr lang="sv-SE" sz="2400" dirty="0"/>
              <a:t> ska skriva i tjänsteskrivelser!</a:t>
            </a:r>
          </a:p>
          <a:p>
            <a:pPr marL="0" indent="0">
              <a:buNone/>
            </a:pPr>
            <a:endParaRPr lang="sv-SE" sz="2400" b="1" dirty="0"/>
          </a:p>
        </p:txBody>
      </p:sp>
      <p:sp>
        <p:nvSpPr>
          <p:cNvPr id="3" name="Rubrik 2"/>
          <p:cNvSpPr>
            <a:spLocks noGrp="1"/>
          </p:cNvSpPr>
          <p:nvPr>
            <p:ph type="title"/>
          </p:nvPr>
        </p:nvSpPr>
        <p:spPr/>
        <p:txBody>
          <a:bodyPr/>
          <a:lstStyle/>
          <a:p>
            <a:r>
              <a:rPr lang="sv-SE" dirty="0"/>
              <a:t>Skrivregler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15</a:t>
            </a:fld>
            <a:endParaRPr lang="sv-SE" dirty="0"/>
          </a:p>
        </p:txBody>
      </p:sp>
      <p:sp>
        <p:nvSpPr>
          <p:cNvPr id="5" name="textruta 4"/>
          <p:cNvSpPr txBox="1"/>
          <p:nvPr/>
        </p:nvSpPr>
        <p:spPr>
          <a:xfrm>
            <a:off x="1183921" y="2420888"/>
            <a:ext cx="9087695" cy="2088232"/>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numCol="2" rtlCol="0">
            <a:spAutoFit/>
          </a:bodyPr>
          <a:lstStyle/>
          <a:p>
            <a:pPr marL="285750" indent="-285750">
              <a:buFont typeface="Arial" panose="020B0604020202020204" pitchFamily="34" charset="0"/>
              <a:buChar char="•"/>
            </a:pPr>
            <a:r>
              <a:rPr lang="sv-SE" dirty="0"/>
              <a:t>Skriva det viktigaste först</a:t>
            </a:r>
          </a:p>
          <a:p>
            <a:pPr marL="285750" indent="-285750">
              <a:buFont typeface="Arial" panose="020B0604020202020204" pitchFamily="34" charset="0"/>
              <a:buChar char="•"/>
            </a:pPr>
            <a:r>
              <a:rPr lang="sv-SE" dirty="0"/>
              <a:t>Dela upp långa meningar </a:t>
            </a:r>
          </a:p>
          <a:p>
            <a:pPr marL="285750" indent="-285750">
              <a:buFont typeface="Arial" panose="020B0604020202020204" pitchFamily="34" charset="0"/>
              <a:buChar char="•"/>
            </a:pPr>
            <a:r>
              <a:rPr lang="sv-SE" dirty="0"/>
              <a:t>Styckeindela texten och vägleda läsaren genom underrubriker</a:t>
            </a:r>
          </a:p>
          <a:p>
            <a:pPr marL="285750" indent="-285750">
              <a:buFont typeface="Arial" panose="020B0604020202020204" pitchFamily="34" charset="0"/>
              <a:buChar char="•"/>
            </a:pPr>
            <a:r>
              <a:rPr lang="sv-SE" dirty="0"/>
              <a:t>Undvika krångliga och svårbegripliga ord, dvs. facktermer eller förkortningar måste förklaras. </a:t>
            </a:r>
          </a:p>
          <a:p>
            <a:pPr marL="285750" indent="-285750">
              <a:buFont typeface="Arial" panose="020B0604020202020204" pitchFamily="34" charset="0"/>
              <a:buChar char="•"/>
            </a:pPr>
            <a:r>
              <a:rPr lang="sv-SE" dirty="0"/>
              <a:t>Tänka på vem läsaren eller läsarna är, dvs. vad behöver/vill de veta?</a:t>
            </a:r>
          </a:p>
          <a:p>
            <a:pPr marL="285750" indent="-285750">
              <a:buFont typeface="Arial" panose="020B0604020202020204" pitchFamily="34" charset="0"/>
              <a:buChar char="•"/>
            </a:pPr>
            <a:r>
              <a:rPr lang="sv-SE" dirty="0"/>
              <a:t>Kom ihåg - värdeord och ”tyckande” får endast förekomma i yttrandet</a:t>
            </a:r>
          </a:p>
          <a:p>
            <a:pPr marL="285750" indent="-285750">
              <a:buFont typeface="Arial" panose="020B0604020202020204" pitchFamily="34" charset="0"/>
              <a:buChar char="•"/>
            </a:pPr>
            <a:endParaRPr lang="sv-SE" dirty="0"/>
          </a:p>
          <a:p>
            <a:endParaRPr lang="sv-SE" dirty="0"/>
          </a:p>
        </p:txBody>
      </p:sp>
      <p:sp>
        <p:nvSpPr>
          <p:cNvPr id="6" name="textruta 5">
            <a:extLst>
              <a:ext uri="{FF2B5EF4-FFF2-40B4-BE49-F238E27FC236}">
                <a16:creationId xmlns:a16="http://schemas.microsoft.com/office/drawing/2014/main" id="{3CBFC538-8C1A-17C6-1280-662AB6087CE9}"/>
              </a:ext>
            </a:extLst>
          </p:cNvPr>
          <p:cNvSpPr txBox="1"/>
          <p:nvPr/>
        </p:nvSpPr>
        <p:spPr>
          <a:xfrm>
            <a:off x="5806762" y="3698845"/>
            <a:ext cx="3961645" cy="923330"/>
          </a:xfrm>
          <a:prstGeom prst="rect">
            <a:avLst/>
          </a:prstGeom>
          <a:noFill/>
        </p:spPr>
        <p:txBody>
          <a:bodyPr wrap="square" rtlCol="0">
            <a:spAutoFit/>
          </a:bodyPr>
          <a:lstStyle/>
          <a:p>
            <a:r>
              <a:rPr lang="sv-SE" b="1" dirty="0">
                <a:solidFill>
                  <a:schemeClr val="bg1"/>
                </a:solidFill>
              </a:rPr>
              <a:t>Utgå inte från att läsaren har samma kunskap om ämnet som du har!</a:t>
            </a:r>
          </a:p>
          <a:p>
            <a:endParaRPr lang="sv-SE" dirty="0">
              <a:solidFill>
                <a:schemeClr val="bg1"/>
              </a:solidFill>
            </a:endParaRPr>
          </a:p>
        </p:txBody>
      </p:sp>
    </p:spTree>
    <p:extLst>
      <p:ext uri="{BB962C8B-B14F-4D97-AF65-F5344CB8AC3E}">
        <p14:creationId xmlns:p14="http://schemas.microsoft.com/office/powerpoint/2010/main" val="97465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2097087"/>
            <a:ext cx="9558907" cy="3536951"/>
          </a:xfrm>
        </p:spPr>
        <p:txBody>
          <a:bodyPr>
            <a:normAutofit/>
          </a:bodyPr>
          <a:lstStyle/>
          <a:p>
            <a:pPr marL="0" indent="0">
              <a:buNone/>
            </a:pPr>
            <a:r>
              <a:rPr lang="sv-SE" sz="2400" dirty="0"/>
              <a:t>Många ärenden kräver hög grad förförståelse och innehåller omfattande information…</a:t>
            </a:r>
          </a:p>
          <a:p>
            <a:r>
              <a:rPr lang="sv-SE" sz="2400" dirty="0"/>
              <a:t>Hur pass mycket ska (eller kan) texten förenklas?</a:t>
            </a:r>
          </a:p>
          <a:p>
            <a:r>
              <a:rPr lang="sv-SE" sz="2400" dirty="0"/>
              <a:t>Vad behövde du själv lägga ner särskilt mycket tid på att formulera om och förklara? </a:t>
            </a:r>
            <a:r>
              <a:rPr lang="sv-SE" sz="2400" dirty="0">
                <a:sym typeface="Wingdings" panose="05000000000000000000" pitchFamily="2" charset="2"/>
              </a:rPr>
              <a:t> g</a:t>
            </a:r>
            <a:r>
              <a:rPr lang="sv-SE" sz="2400" dirty="0"/>
              <a:t>od indikation på vad som särskilt bör granskas</a:t>
            </a:r>
          </a:p>
          <a:p>
            <a:r>
              <a:rPr lang="sv-SE" sz="2400" dirty="0"/>
              <a:t>Finns det några oklarheter? Vi får inte anta att det vi tycker är underförstått uppfattas av andra. </a:t>
            </a:r>
            <a:r>
              <a:rPr lang="sv-SE" sz="2400" b="1" dirty="0"/>
              <a:t>Det måste skrivas ut!</a:t>
            </a:r>
          </a:p>
        </p:txBody>
      </p:sp>
      <p:sp>
        <p:nvSpPr>
          <p:cNvPr id="3" name="Rubrik 2"/>
          <p:cNvSpPr>
            <a:spLocks noGrp="1"/>
          </p:cNvSpPr>
          <p:nvPr>
            <p:ph type="title"/>
          </p:nvPr>
        </p:nvSpPr>
        <p:spPr/>
        <p:txBody>
          <a:bodyPr/>
          <a:lstStyle/>
          <a:p>
            <a:r>
              <a:rPr lang="sv-SE" dirty="0"/>
              <a:t>Hur skriva så att alla förstår?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16</a:t>
            </a:fld>
            <a:endParaRPr lang="sv-SE" dirty="0"/>
          </a:p>
        </p:txBody>
      </p:sp>
    </p:spTree>
    <p:extLst>
      <p:ext uri="{BB962C8B-B14F-4D97-AF65-F5344CB8AC3E}">
        <p14:creationId xmlns:p14="http://schemas.microsoft.com/office/powerpoint/2010/main" val="95845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Autofit/>
          </a:bodyPr>
          <a:lstStyle/>
          <a:p>
            <a:pPr marL="0" indent="0">
              <a:buNone/>
            </a:pPr>
            <a:r>
              <a:rPr lang="sv-SE" sz="2400" dirty="0"/>
              <a:t>Använd rutin ”</a:t>
            </a:r>
            <a:r>
              <a:rPr lang="sv-SE" sz="2400" dirty="0">
                <a:solidFill>
                  <a:srgbClr val="FF0000"/>
                </a:solidFill>
                <a:hlinkClick r:id="rId2"/>
              </a:rPr>
              <a:t>Att handlägga ärenden inför politiska beslut</a:t>
            </a:r>
            <a:r>
              <a:rPr lang="sv-SE" sz="2400" dirty="0"/>
              <a:t>”</a:t>
            </a:r>
            <a:r>
              <a:rPr lang="sv-SE" sz="2400" dirty="0">
                <a:solidFill>
                  <a:srgbClr val="FF0000"/>
                </a:solidFill>
              </a:rPr>
              <a:t> </a:t>
            </a:r>
            <a:r>
              <a:rPr lang="sv-SE" sz="2400" dirty="0"/>
              <a:t>för aktuell ärendetyp! Där finns tydliga beskrivningar som förklarar hur du ska gå tillväga. </a:t>
            </a:r>
          </a:p>
          <a:p>
            <a:pPr marL="0" indent="0">
              <a:buNone/>
            </a:pPr>
            <a:r>
              <a:rPr lang="sv-SE" sz="2400" b="1" dirty="0"/>
              <a:t>Om något är otydligt vill vi gärna veta det!</a:t>
            </a:r>
          </a:p>
        </p:txBody>
      </p:sp>
      <p:sp>
        <p:nvSpPr>
          <p:cNvPr id="3" name="Rubrik 2"/>
          <p:cNvSpPr>
            <a:spLocks noGrp="1"/>
          </p:cNvSpPr>
          <p:nvPr>
            <p:ph type="title"/>
          </p:nvPr>
        </p:nvSpPr>
        <p:spPr/>
        <p:txBody>
          <a:bodyPr/>
          <a:lstStyle/>
          <a:p>
            <a:r>
              <a:rPr lang="sv-SE" dirty="0"/>
              <a:t>Innan du börjar skriva</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17</a:t>
            </a:fld>
            <a:endParaRPr lang="sv-SE" dirty="0"/>
          </a:p>
        </p:txBody>
      </p:sp>
    </p:spTree>
    <p:extLst>
      <p:ext uri="{BB962C8B-B14F-4D97-AF65-F5344CB8AC3E}">
        <p14:creationId xmlns:p14="http://schemas.microsoft.com/office/powerpoint/2010/main" val="162078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F55558F-C2EA-B23F-78FD-70AE8AC800AC}"/>
              </a:ext>
            </a:extLst>
          </p:cNvPr>
          <p:cNvSpPr>
            <a:spLocks noGrp="1"/>
          </p:cNvSpPr>
          <p:nvPr>
            <p:ph sz="quarter" idx="13"/>
          </p:nvPr>
        </p:nvSpPr>
        <p:spPr/>
        <p:txBody>
          <a:bodyPr>
            <a:normAutofit fontScale="85000" lnSpcReduction="10000"/>
          </a:bodyPr>
          <a:lstStyle/>
          <a:p>
            <a:pPr marL="0" indent="0">
              <a:buNone/>
            </a:pPr>
            <a:r>
              <a:rPr lang="sv-SE" b="1" dirty="0"/>
              <a:t>Skicka ut förfrågan om underlag</a:t>
            </a:r>
          </a:p>
          <a:p>
            <a:r>
              <a:rPr lang="sv-SE" sz="2800" dirty="0"/>
              <a:t>Skicka ut förfrågan till verksamheten om underlag i god tid</a:t>
            </a:r>
          </a:p>
          <a:p>
            <a:r>
              <a:rPr lang="sv-SE" dirty="0"/>
              <a:t>Uppge datum för när ärendet ska lämnas in och sista dag för input till dig</a:t>
            </a:r>
          </a:p>
          <a:p>
            <a:r>
              <a:rPr lang="sv-SE" dirty="0"/>
              <a:t>Om långt ärende (exempelvis remisser): skicka med sammanfattning/viktiga delar som rör mottagarens verksamhet.</a:t>
            </a:r>
          </a:p>
          <a:p>
            <a:endParaRPr lang="sv-SE" dirty="0"/>
          </a:p>
          <a:p>
            <a:pPr marL="0" indent="0">
              <a:buNone/>
            </a:pPr>
            <a:r>
              <a:rPr lang="sv-SE" sz="2800" dirty="0"/>
              <a:t> </a:t>
            </a:r>
          </a:p>
          <a:p>
            <a:endParaRPr lang="sv-SE" dirty="0"/>
          </a:p>
          <a:p>
            <a:pPr marL="0" indent="0">
              <a:buNone/>
            </a:pPr>
            <a:endParaRPr lang="sv-SE" dirty="0"/>
          </a:p>
        </p:txBody>
      </p:sp>
      <p:sp>
        <p:nvSpPr>
          <p:cNvPr id="3" name="Rubrik 2">
            <a:extLst>
              <a:ext uri="{FF2B5EF4-FFF2-40B4-BE49-F238E27FC236}">
                <a16:creationId xmlns:a16="http://schemas.microsoft.com/office/drawing/2014/main" id="{67FE4B7D-89AB-84F0-2481-4BCC4EB260AF}"/>
              </a:ext>
            </a:extLst>
          </p:cNvPr>
          <p:cNvSpPr>
            <a:spLocks noGrp="1"/>
          </p:cNvSpPr>
          <p:nvPr>
            <p:ph type="title"/>
          </p:nvPr>
        </p:nvSpPr>
        <p:spPr/>
        <p:txBody>
          <a:bodyPr/>
          <a:lstStyle/>
          <a:p>
            <a:r>
              <a:rPr lang="sv-SE" dirty="0"/>
              <a:t>Innan du börjar skriva</a:t>
            </a:r>
          </a:p>
        </p:txBody>
      </p:sp>
      <p:sp>
        <p:nvSpPr>
          <p:cNvPr id="4" name="Platshållare för bildnummer 3">
            <a:extLst>
              <a:ext uri="{FF2B5EF4-FFF2-40B4-BE49-F238E27FC236}">
                <a16:creationId xmlns:a16="http://schemas.microsoft.com/office/drawing/2014/main" id="{E4EEF187-7C62-BD62-8181-19F6A8636420}"/>
              </a:ext>
            </a:extLst>
          </p:cNvPr>
          <p:cNvSpPr>
            <a:spLocks noGrp="1"/>
          </p:cNvSpPr>
          <p:nvPr>
            <p:ph type="sldNum" sz="quarter" idx="14"/>
          </p:nvPr>
        </p:nvSpPr>
        <p:spPr/>
        <p:txBody>
          <a:bodyPr/>
          <a:lstStyle/>
          <a:p>
            <a:fld id="{77247564-E29A-4039-A521-FA633551344B}" type="slidenum">
              <a:rPr lang="sv-SE" smtClean="0"/>
              <a:pPr/>
              <a:t>18</a:t>
            </a:fld>
            <a:endParaRPr lang="sv-SE" dirty="0"/>
          </a:p>
        </p:txBody>
      </p:sp>
    </p:spTree>
    <p:extLst>
      <p:ext uri="{BB962C8B-B14F-4D97-AF65-F5344CB8AC3E}">
        <p14:creationId xmlns:p14="http://schemas.microsoft.com/office/powerpoint/2010/main" val="366805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55000" lnSpcReduction="20000"/>
          </a:bodyPr>
          <a:lstStyle/>
          <a:p>
            <a:pPr marL="0" indent="0">
              <a:buNone/>
            </a:pPr>
            <a:r>
              <a:rPr lang="sv-SE" b="1" dirty="0"/>
              <a:t>Kolla upp relevant bakgrundsfakta, exempelvis:</a:t>
            </a:r>
          </a:p>
          <a:p>
            <a:r>
              <a:rPr lang="sv-SE" dirty="0"/>
              <a:t>Regionens styrande dokument; planer, rutiner, tidigare beslutsprotokoll</a:t>
            </a:r>
          </a:p>
          <a:p>
            <a:r>
              <a:rPr lang="sv-SE" dirty="0"/>
              <a:t>Lagstiftning på området (ofta referens i ärendet – men kolla upp!)</a:t>
            </a:r>
          </a:p>
          <a:p>
            <a:r>
              <a:rPr lang="sv-SE" dirty="0"/>
              <a:t>Etiska principer som styr prioriteringar inom hälso- och sjukvården</a:t>
            </a:r>
          </a:p>
          <a:p>
            <a:r>
              <a:rPr lang="sv-SE" dirty="0"/>
              <a:t>Relevant statistik</a:t>
            </a:r>
          </a:p>
          <a:p>
            <a:r>
              <a:rPr lang="sv-SE" dirty="0"/>
              <a:t>Omvärldsbevakning</a:t>
            </a:r>
          </a:p>
          <a:p>
            <a:r>
              <a:rPr lang="sv-SE" dirty="0"/>
              <a:t>Beslutets ekonomiska påverkan</a:t>
            </a:r>
          </a:p>
          <a:p>
            <a:r>
              <a:rPr lang="sv-SE" dirty="0"/>
              <a:t>Underlag för konsekvensbedömning av perspektiven</a:t>
            </a:r>
          </a:p>
          <a:p>
            <a:pPr lvl="1"/>
            <a:r>
              <a:rPr lang="sv-SE" dirty="0"/>
              <a:t>Jämställdhet</a:t>
            </a:r>
          </a:p>
          <a:p>
            <a:pPr lvl="1"/>
            <a:r>
              <a:rPr lang="sv-SE" dirty="0"/>
              <a:t>Barnrätt</a:t>
            </a:r>
          </a:p>
          <a:p>
            <a:pPr marL="457200" lvl="1" indent="0">
              <a:buNone/>
            </a:pPr>
            <a:endParaRPr lang="sv-SE" dirty="0"/>
          </a:p>
        </p:txBody>
      </p:sp>
      <p:sp>
        <p:nvSpPr>
          <p:cNvPr id="3" name="Rubrik 2"/>
          <p:cNvSpPr>
            <a:spLocks noGrp="1"/>
          </p:cNvSpPr>
          <p:nvPr>
            <p:ph type="title"/>
          </p:nvPr>
        </p:nvSpPr>
        <p:spPr/>
        <p:txBody>
          <a:bodyPr/>
          <a:lstStyle/>
          <a:p>
            <a:r>
              <a:rPr lang="sv-SE" dirty="0"/>
              <a:t>Innan du börjar skriva</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19</a:t>
            </a:fld>
            <a:endParaRPr lang="sv-SE" dirty="0"/>
          </a:p>
        </p:txBody>
      </p:sp>
    </p:spTree>
    <p:extLst>
      <p:ext uri="{BB962C8B-B14F-4D97-AF65-F5344CB8AC3E}">
        <p14:creationId xmlns:p14="http://schemas.microsoft.com/office/powerpoint/2010/main" val="216407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093AAD1-0328-DE0B-A868-C1D18D92CB2B}"/>
              </a:ext>
            </a:extLst>
          </p:cNvPr>
          <p:cNvSpPr>
            <a:spLocks noGrp="1"/>
          </p:cNvSpPr>
          <p:nvPr>
            <p:ph sz="quarter" idx="13"/>
          </p:nvPr>
        </p:nvSpPr>
        <p:spPr/>
        <p:txBody>
          <a:bodyPr>
            <a:normAutofit fontScale="70000" lnSpcReduction="20000"/>
          </a:bodyPr>
          <a:lstStyle/>
          <a:p>
            <a:r>
              <a:rPr lang="sv-SE" dirty="0"/>
              <a:t>Hemsida – prenumerera på nyheter! </a:t>
            </a:r>
            <a:r>
              <a:rPr lang="sv-SE" dirty="0">
                <a:hlinkClick r:id="rId2"/>
              </a:rPr>
              <a:t>Att handlägga ärenden - Insidan (nll.se)</a:t>
            </a:r>
            <a:endParaRPr lang="sv-SE" dirty="0"/>
          </a:p>
          <a:p>
            <a:r>
              <a:rPr lang="sv-SE" dirty="0"/>
              <a:t>Beredningsprocessen</a:t>
            </a:r>
          </a:p>
          <a:p>
            <a:r>
              <a:rPr lang="sv-SE" dirty="0"/>
              <a:t>Ansvar och roller</a:t>
            </a:r>
          </a:p>
          <a:p>
            <a:r>
              <a:rPr lang="sv-SE" dirty="0"/>
              <a:t>Att förbereda och skriva ett ärende</a:t>
            </a:r>
          </a:p>
          <a:p>
            <a:r>
              <a:rPr lang="sv-SE" dirty="0"/>
              <a:t>Ärendetyper</a:t>
            </a:r>
          </a:p>
          <a:p>
            <a:r>
              <a:rPr lang="sv-SE" dirty="0"/>
              <a:t>Handläggning i Ciceron (teori och praktik)</a:t>
            </a:r>
          </a:p>
          <a:p>
            <a:r>
              <a:rPr lang="sv-SE" dirty="0"/>
              <a:t>Konsekvensbeskrivningar barnrätt och jämställdhet</a:t>
            </a:r>
          </a:p>
          <a:p>
            <a:r>
              <a:rPr lang="sv-SE" dirty="0"/>
              <a:t>Utvärdering</a:t>
            </a:r>
          </a:p>
          <a:p>
            <a:endParaRPr lang="sv-SE" dirty="0"/>
          </a:p>
        </p:txBody>
      </p:sp>
      <p:sp>
        <p:nvSpPr>
          <p:cNvPr id="3" name="Rubrik 2">
            <a:extLst>
              <a:ext uri="{FF2B5EF4-FFF2-40B4-BE49-F238E27FC236}">
                <a16:creationId xmlns:a16="http://schemas.microsoft.com/office/drawing/2014/main" id="{11ACCB64-FE6C-9E86-1F37-4E3D3C2F6823}"/>
              </a:ext>
            </a:extLst>
          </p:cNvPr>
          <p:cNvSpPr>
            <a:spLocks noGrp="1"/>
          </p:cNvSpPr>
          <p:nvPr>
            <p:ph type="title"/>
          </p:nvPr>
        </p:nvSpPr>
        <p:spPr/>
        <p:txBody>
          <a:bodyPr/>
          <a:lstStyle/>
          <a:p>
            <a:r>
              <a:rPr lang="sv-SE" dirty="0" err="1"/>
              <a:t>Things</a:t>
            </a:r>
            <a:r>
              <a:rPr lang="sv-SE" dirty="0"/>
              <a:t> to do </a:t>
            </a:r>
            <a:r>
              <a:rPr lang="sv-SE" dirty="0" err="1"/>
              <a:t>today</a:t>
            </a:r>
            <a:endParaRPr lang="sv-SE" dirty="0"/>
          </a:p>
        </p:txBody>
      </p:sp>
      <p:sp>
        <p:nvSpPr>
          <p:cNvPr id="4" name="Platshållare för bildnummer 3">
            <a:extLst>
              <a:ext uri="{FF2B5EF4-FFF2-40B4-BE49-F238E27FC236}">
                <a16:creationId xmlns:a16="http://schemas.microsoft.com/office/drawing/2014/main" id="{CB4FCF6C-9060-8CDC-FA62-BC33C57F4643}"/>
              </a:ext>
            </a:extLst>
          </p:cNvPr>
          <p:cNvSpPr>
            <a:spLocks noGrp="1"/>
          </p:cNvSpPr>
          <p:nvPr>
            <p:ph type="sldNum" sz="quarter" idx="14"/>
          </p:nvPr>
        </p:nvSpPr>
        <p:spPr/>
        <p:txBody>
          <a:bodyPr/>
          <a:lstStyle/>
          <a:p>
            <a:fld id="{77247564-E29A-4039-A521-FA633551344B}" type="slidenum">
              <a:rPr lang="sv-SE" smtClean="0"/>
              <a:pPr/>
              <a:t>2</a:t>
            </a:fld>
            <a:endParaRPr lang="sv-SE" dirty="0"/>
          </a:p>
        </p:txBody>
      </p:sp>
    </p:spTree>
    <p:extLst>
      <p:ext uri="{BB962C8B-B14F-4D97-AF65-F5344CB8AC3E}">
        <p14:creationId xmlns:p14="http://schemas.microsoft.com/office/powerpoint/2010/main" val="374368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2420888"/>
            <a:ext cx="9747980" cy="3536951"/>
          </a:xfrm>
        </p:spPr>
        <p:txBody>
          <a:bodyPr/>
          <a:lstStyle/>
          <a:p>
            <a:r>
              <a:rPr lang="sv-SE" dirty="0"/>
              <a:t>Ansvariga samordnare för ärenden </a:t>
            </a:r>
          </a:p>
          <a:p>
            <a:pPr marL="0" indent="0">
              <a:buNone/>
            </a:pPr>
            <a:r>
              <a:rPr lang="sv-SE" dirty="0"/>
              <a:t>(Listor finns på Insidan under </a:t>
            </a:r>
            <a:r>
              <a:rPr lang="sv-SE" dirty="0">
                <a:hlinkClick r:id="rId2"/>
              </a:rPr>
              <a:t>Ledning &amp; styrning/ledningssystemet/beredning och beslut/handlägga ärenden</a:t>
            </a:r>
            <a:r>
              <a:rPr lang="sv-SE" dirty="0"/>
              <a:t>)</a:t>
            </a:r>
          </a:p>
          <a:p>
            <a:r>
              <a:rPr lang="sv-SE" dirty="0"/>
              <a:t>Ärendestrateger på regionstaben </a:t>
            </a:r>
          </a:p>
          <a:p>
            <a:pPr marL="0" indent="0">
              <a:buNone/>
            </a:pPr>
            <a:endParaRPr lang="sv-SE" dirty="0"/>
          </a:p>
        </p:txBody>
      </p:sp>
      <p:sp>
        <p:nvSpPr>
          <p:cNvPr id="3" name="Rubrik 2"/>
          <p:cNvSpPr>
            <a:spLocks noGrp="1"/>
          </p:cNvSpPr>
          <p:nvPr>
            <p:ph type="title"/>
          </p:nvPr>
        </p:nvSpPr>
        <p:spPr/>
        <p:txBody>
          <a:bodyPr>
            <a:normAutofit/>
          </a:bodyPr>
          <a:lstStyle/>
          <a:p>
            <a:r>
              <a:rPr lang="sv-SE" dirty="0"/>
              <a:t>Kontaktvägar förfrågan om underlag</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20</a:t>
            </a:fld>
            <a:endParaRPr lang="sv-SE" dirty="0"/>
          </a:p>
        </p:txBody>
      </p:sp>
    </p:spTree>
    <p:extLst>
      <p:ext uri="{BB962C8B-B14F-4D97-AF65-F5344CB8AC3E}">
        <p14:creationId xmlns:p14="http://schemas.microsoft.com/office/powerpoint/2010/main" val="253941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Etiska plattformen för prioriteringar</a:t>
            </a:r>
          </a:p>
        </p:txBody>
      </p:sp>
      <p:sp>
        <p:nvSpPr>
          <p:cNvPr id="3" name="Platshållare för text 2"/>
          <p:cNvSpPr>
            <a:spLocks noGrp="1"/>
          </p:cNvSpPr>
          <p:nvPr>
            <p:ph type="body" sz="quarter" idx="14"/>
          </p:nvPr>
        </p:nvSpPr>
        <p:spPr/>
        <p:txBody>
          <a:bodyPr>
            <a:normAutofit/>
          </a:bodyPr>
          <a:lstStyle/>
          <a:p>
            <a:r>
              <a:rPr lang="sv-SE" dirty="0"/>
              <a:t>Bilder från Rose-Marie Isaksson</a:t>
            </a:r>
          </a:p>
        </p:txBody>
      </p:sp>
    </p:spTree>
    <p:extLst>
      <p:ext uri="{BB962C8B-B14F-4D97-AF65-F5344CB8AC3E}">
        <p14:creationId xmlns:p14="http://schemas.microsoft.com/office/powerpoint/2010/main" val="223263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sz="half" idx="1"/>
          </p:nvPr>
        </p:nvPicPr>
        <p:blipFill>
          <a:blip r:embed="rId2"/>
          <a:stretch>
            <a:fillRect/>
          </a:stretch>
        </p:blipFill>
        <p:spPr>
          <a:xfrm>
            <a:off x="882869" y="322318"/>
            <a:ext cx="10199913" cy="5899807"/>
          </a:xfrm>
          <a:prstGeom prst="rect">
            <a:avLst/>
          </a:prstGeom>
        </p:spPr>
      </p:pic>
    </p:spTree>
    <p:extLst>
      <p:ext uri="{BB962C8B-B14F-4D97-AF65-F5344CB8AC3E}">
        <p14:creationId xmlns:p14="http://schemas.microsoft.com/office/powerpoint/2010/main" val="396997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Människovärdesprincipen</a:t>
            </a:r>
          </a:p>
        </p:txBody>
      </p:sp>
      <p:sp>
        <p:nvSpPr>
          <p:cNvPr id="3" name="Platshållare för innehåll 2"/>
          <p:cNvSpPr>
            <a:spLocks noGrp="1"/>
          </p:cNvSpPr>
          <p:nvPr>
            <p:ph sz="half" idx="1"/>
          </p:nvPr>
        </p:nvSpPr>
        <p:spPr/>
        <p:txBody>
          <a:bodyPr>
            <a:normAutofit fontScale="92500" lnSpcReduction="10000"/>
          </a:bodyPr>
          <a:lstStyle/>
          <a:p>
            <a:pPr marL="0" indent="0">
              <a:buNone/>
              <a:defRPr/>
            </a:pPr>
            <a:r>
              <a:rPr lang="sv-SE" dirty="0"/>
              <a:t>Innebär att alla människor har lika värde just för att de är människor och inte för vad de har eller gör</a:t>
            </a:r>
          </a:p>
          <a:p>
            <a:pPr marL="0" indent="0">
              <a:buNone/>
              <a:defRPr/>
            </a:pPr>
            <a:r>
              <a:rPr lang="sv-SE" dirty="0"/>
              <a:t>- att ingen är </a:t>
            </a:r>
            <a:r>
              <a:rPr lang="sv-SE" u="sng" dirty="0"/>
              <a:t>förmer</a:t>
            </a:r>
            <a:r>
              <a:rPr lang="sv-SE" dirty="0"/>
              <a:t> än någon annan</a:t>
            </a:r>
          </a:p>
          <a:p>
            <a:pPr marL="0" indent="0">
              <a:buNone/>
              <a:defRPr/>
            </a:pPr>
            <a:r>
              <a:rPr lang="sv-SE" dirty="0"/>
              <a:t>- att resurserna inte får prioriteras </a:t>
            </a:r>
            <a:r>
              <a:rPr lang="sv-SE" dirty="0" err="1"/>
              <a:t>pga</a:t>
            </a:r>
            <a:r>
              <a:rPr lang="sv-SE" dirty="0"/>
              <a:t>:</a:t>
            </a:r>
          </a:p>
          <a:p>
            <a:pPr lvl="2">
              <a:defRPr/>
            </a:pPr>
            <a:r>
              <a:rPr lang="sv-SE" sz="2133" dirty="0"/>
              <a:t>personliga egenskaper</a:t>
            </a:r>
          </a:p>
          <a:p>
            <a:pPr lvl="2">
              <a:defRPr/>
            </a:pPr>
            <a:r>
              <a:rPr lang="sv-SE" sz="2133" dirty="0"/>
              <a:t>funktioner i samhället</a:t>
            </a:r>
          </a:p>
          <a:p>
            <a:pPr lvl="2">
              <a:defRPr/>
            </a:pPr>
            <a:r>
              <a:rPr lang="sv-SE" sz="2133" dirty="0"/>
              <a:t>ålder</a:t>
            </a:r>
          </a:p>
          <a:p>
            <a:pPr lvl="2">
              <a:defRPr/>
            </a:pPr>
            <a:r>
              <a:rPr lang="sv-SE" sz="2133" dirty="0"/>
              <a:t>om sjukdomen är självförvållad eller inte</a:t>
            </a:r>
          </a:p>
          <a:p>
            <a:pPr lvl="2">
              <a:defRPr/>
            </a:pPr>
            <a:r>
              <a:rPr lang="sv-SE" sz="2133" dirty="0"/>
              <a:t>etnicitet</a:t>
            </a:r>
          </a:p>
          <a:p>
            <a:pPr lvl="2">
              <a:defRPr/>
            </a:pPr>
            <a:r>
              <a:rPr lang="sv-SE" sz="2133" dirty="0"/>
              <a:t>kön</a:t>
            </a:r>
          </a:p>
          <a:p>
            <a:endParaRPr lang="sv-SE" dirty="0"/>
          </a:p>
        </p:txBody>
      </p:sp>
    </p:spTree>
    <p:extLst>
      <p:ext uri="{BB962C8B-B14F-4D97-AF65-F5344CB8AC3E}">
        <p14:creationId xmlns:p14="http://schemas.microsoft.com/office/powerpoint/2010/main" val="89325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Behovs- och solidaritetsprincipen</a:t>
            </a:r>
          </a:p>
        </p:txBody>
      </p:sp>
      <p:sp>
        <p:nvSpPr>
          <p:cNvPr id="3" name="Platshållare för innehåll 2"/>
          <p:cNvSpPr>
            <a:spLocks noGrp="1"/>
          </p:cNvSpPr>
          <p:nvPr>
            <p:ph sz="half" idx="1"/>
          </p:nvPr>
        </p:nvSpPr>
        <p:spPr/>
        <p:txBody>
          <a:bodyPr/>
          <a:lstStyle/>
          <a:p>
            <a:pPr marL="0" indent="0">
              <a:buNone/>
            </a:pPr>
            <a:r>
              <a:rPr lang="sv-SE" dirty="0"/>
              <a:t>Vårdens resurser ska satsas på de patienter som har störst behov. Hur stort behovet är bedöms utifrån hälsoproblemets svårighetsgrad och varaktighet, samt vilken potentiell hälsoförbättring en vårdinsats kan medföra</a:t>
            </a:r>
          </a:p>
          <a:p>
            <a:pPr marL="0" indent="0">
              <a:buNone/>
            </a:pPr>
            <a:r>
              <a:rPr lang="sv-SE" dirty="0"/>
              <a:t>Enligt principen ska behoven hos svaga grupper och grupper som har svårt att göra sina röster hörda, särskilt uppmärksammas. Till dessa grupper hör t.ex. barn, åldersdementa, medvetslösa och förvirrade</a:t>
            </a:r>
          </a:p>
          <a:p>
            <a:pPr marL="0" indent="0">
              <a:buNone/>
            </a:pPr>
            <a:endParaRPr lang="sv-SE" dirty="0"/>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286402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Kostnadseffektivitetsprincipen</a:t>
            </a:r>
          </a:p>
        </p:txBody>
      </p:sp>
      <p:sp>
        <p:nvSpPr>
          <p:cNvPr id="3" name="Platshållare för innehåll 2"/>
          <p:cNvSpPr>
            <a:spLocks noGrp="1"/>
          </p:cNvSpPr>
          <p:nvPr>
            <p:ph sz="half" idx="1"/>
          </p:nvPr>
        </p:nvSpPr>
        <p:spPr/>
        <p:txBody>
          <a:bodyPr/>
          <a:lstStyle/>
          <a:p>
            <a:pPr marL="0" indent="0">
              <a:buNone/>
            </a:pPr>
            <a:r>
              <a:rPr lang="sv-SE" dirty="0"/>
              <a:t>Innebär att hälso- och sjukvården har en skyldighet att utnyttja sina resurser så effektivt som möjligt. Denna princip är underordnad de två andra principerna.</a:t>
            </a:r>
          </a:p>
        </p:txBody>
      </p:sp>
    </p:spTree>
    <p:extLst>
      <p:ext uri="{BB962C8B-B14F-4D97-AF65-F5344CB8AC3E}">
        <p14:creationId xmlns:p14="http://schemas.microsoft.com/office/powerpoint/2010/main" val="421799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17613" y="1340768"/>
            <a:ext cx="7542683" cy="2160240"/>
          </a:xfrm>
        </p:spPr>
        <p:txBody>
          <a:bodyPr/>
          <a:lstStyle/>
          <a:p>
            <a:pPr algn="l"/>
            <a:r>
              <a:rPr lang="sv-SE" dirty="0"/>
              <a:t>Att handlägga ärenden - del 2</a:t>
            </a:r>
          </a:p>
        </p:txBody>
      </p:sp>
      <p:sp>
        <p:nvSpPr>
          <p:cNvPr id="3" name="Platshållare för bildnummer 2">
            <a:extLst>
              <a:ext uri="{FF2B5EF4-FFF2-40B4-BE49-F238E27FC236}">
                <a16:creationId xmlns:a16="http://schemas.microsoft.com/office/drawing/2014/main" id="{80FC967C-AE0C-4075-DBE3-D7B28E0012F9}"/>
              </a:ext>
            </a:extLst>
          </p:cNvPr>
          <p:cNvSpPr>
            <a:spLocks noGrp="1"/>
          </p:cNvSpPr>
          <p:nvPr>
            <p:ph type="sldNum" sz="quarter" idx="14"/>
          </p:nvPr>
        </p:nvSpPr>
        <p:spPr/>
        <p:txBody>
          <a:bodyPr/>
          <a:lstStyle/>
          <a:p>
            <a:fld id="{77247564-E29A-4039-A521-FA633551344B}" type="slidenum">
              <a:rPr lang="sv-SE" smtClean="0"/>
              <a:pPr/>
              <a:t>26</a:t>
            </a:fld>
            <a:endParaRPr lang="sv-SE" dirty="0"/>
          </a:p>
        </p:txBody>
      </p:sp>
    </p:spTree>
    <p:extLst>
      <p:ext uri="{BB962C8B-B14F-4D97-AF65-F5344CB8AC3E}">
        <p14:creationId xmlns:p14="http://schemas.microsoft.com/office/powerpoint/2010/main" val="169286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Ärendetyper</a:t>
            </a:r>
          </a:p>
        </p:txBody>
      </p:sp>
      <p:sp>
        <p:nvSpPr>
          <p:cNvPr id="3" name="Platshållare för innehåll 2"/>
          <p:cNvSpPr>
            <a:spLocks noGrp="1"/>
          </p:cNvSpPr>
          <p:nvPr>
            <p:ph sz="half" idx="1"/>
          </p:nvPr>
        </p:nvSpPr>
        <p:spPr/>
        <p:txBody>
          <a:bodyPr>
            <a:normAutofit fontScale="92500" lnSpcReduction="20000"/>
          </a:bodyPr>
          <a:lstStyle/>
          <a:p>
            <a:r>
              <a:rPr lang="sv-SE" b="1" dirty="0"/>
              <a:t>Ärendestrateg på regionstaben svarar på:</a:t>
            </a:r>
          </a:p>
          <a:p>
            <a:pPr lvl="1"/>
            <a:r>
              <a:rPr lang="sv-SE" dirty="0"/>
              <a:t>Fråga</a:t>
            </a:r>
          </a:p>
          <a:p>
            <a:pPr lvl="1"/>
            <a:r>
              <a:rPr lang="sv-SE" dirty="0"/>
              <a:t>Interpellation</a:t>
            </a:r>
          </a:p>
          <a:p>
            <a:pPr lvl="1"/>
            <a:r>
              <a:rPr lang="sv-SE" dirty="0"/>
              <a:t>Motion</a:t>
            </a:r>
          </a:p>
          <a:p>
            <a:pPr lvl="1"/>
            <a:r>
              <a:rPr lang="sv-SE" dirty="0"/>
              <a:t>Initiativ</a:t>
            </a:r>
          </a:p>
          <a:p>
            <a:r>
              <a:rPr lang="sv-SE" b="1" dirty="0"/>
              <a:t>Ärendestrateg på regionstaben och/eller handläggare på avdelning svarar på</a:t>
            </a:r>
            <a:r>
              <a:rPr lang="sv-SE" dirty="0"/>
              <a:t>:</a:t>
            </a:r>
          </a:p>
          <a:p>
            <a:pPr lvl="1"/>
            <a:r>
              <a:rPr lang="sv-SE" dirty="0"/>
              <a:t>Revisionsrapporter</a:t>
            </a:r>
          </a:p>
          <a:p>
            <a:pPr lvl="1"/>
            <a:r>
              <a:rPr lang="sv-SE" dirty="0"/>
              <a:t>Remisser</a:t>
            </a:r>
          </a:p>
          <a:p>
            <a:r>
              <a:rPr lang="sv-SE" b="1" dirty="0"/>
              <a:t>Ärendestrateg på regionstaben ansvarar för utveckling, kvalitetssäkring, godkännande, stöd och utbildning.</a:t>
            </a:r>
          </a:p>
          <a:p>
            <a:pPr marL="0" indent="0">
              <a:buNone/>
            </a:pPr>
            <a:endParaRPr lang="sv-SE" dirty="0"/>
          </a:p>
        </p:txBody>
      </p:sp>
    </p:spTree>
    <p:extLst>
      <p:ext uri="{BB962C8B-B14F-4D97-AF65-F5344CB8AC3E}">
        <p14:creationId xmlns:p14="http://schemas.microsoft.com/office/powerpoint/2010/main" val="361142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47500" lnSpcReduction="20000"/>
          </a:bodyPr>
          <a:lstStyle/>
          <a:p>
            <a:r>
              <a:rPr lang="sv-SE" dirty="0"/>
              <a:t>För att få en snabb sakupplysning kan en ledamot lämna in en fråga. Frågan som ställs skriftligt till regionråd eller nämnds- och beredningsordförande får bara debatteras av den som ställt och den som fått frågan. Frågan ska i princip kunna besvaras med ja eller nej och leder inte till något beslut.</a:t>
            </a:r>
          </a:p>
          <a:p>
            <a:r>
              <a:rPr lang="sv-SE" dirty="0"/>
              <a:t>En fråga till fullmäktige lämnas in </a:t>
            </a:r>
            <a:r>
              <a:rPr lang="sv-SE" b="1" dirty="0"/>
              <a:t>senast tre arbetsdagar</a:t>
            </a:r>
            <a:r>
              <a:rPr lang="sv-SE" dirty="0"/>
              <a:t> före det sammanträde där den ska ställas.</a:t>
            </a:r>
          </a:p>
          <a:p>
            <a:r>
              <a:rPr lang="sv-SE" dirty="0"/>
              <a:t>Frågan kan endast undertecknas av </a:t>
            </a:r>
            <a:r>
              <a:rPr lang="sv-SE" b="1" dirty="0"/>
              <a:t>en</a:t>
            </a:r>
            <a:r>
              <a:rPr lang="sv-SE" dirty="0"/>
              <a:t> ledamot. Fråga får ställas till regionråd samt nämnds- och beredningsordförande. Regionråden beslutar vilket råd som ska besvara fråga</a:t>
            </a:r>
          </a:p>
          <a:p>
            <a:r>
              <a:rPr lang="sv-SE" dirty="0"/>
              <a:t>Inget beslut och ingen debatt</a:t>
            </a:r>
          </a:p>
          <a:p>
            <a:endParaRPr lang="sv-SE" dirty="0"/>
          </a:p>
        </p:txBody>
      </p:sp>
      <p:pic>
        <p:nvPicPr>
          <p:cNvPr id="6" name="Platshållare för innehåll 5"/>
          <p:cNvPicPr>
            <a:picLocks noGrp="1" noChangeAspect="1"/>
          </p:cNvPicPr>
          <p:nvPr>
            <p:ph sz="quarter" idx="14"/>
          </p:nvPr>
        </p:nvPicPr>
        <p:blipFill>
          <a:blip r:embed="rId2"/>
          <a:stretch>
            <a:fillRect/>
          </a:stretch>
        </p:blipFill>
        <p:spPr>
          <a:xfrm>
            <a:off x="6581775" y="2384204"/>
            <a:ext cx="4386263" cy="2977004"/>
          </a:xfrm>
          <a:prstGeom prst="rect">
            <a:avLst/>
          </a:prstGeom>
        </p:spPr>
      </p:pic>
      <p:sp>
        <p:nvSpPr>
          <p:cNvPr id="4" name="Rubrik 3"/>
          <p:cNvSpPr>
            <a:spLocks noGrp="1"/>
          </p:cNvSpPr>
          <p:nvPr>
            <p:ph type="title"/>
          </p:nvPr>
        </p:nvSpPr>
        <p:spPr/>
        <p:txBody>
          <a:bodyPr/>
          <a:lstStyle/>
          <a:p>
            <a:r>
              <a:rPr lang="sv-SE" dirty="0"/>
              <a:t>Fråga</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28</a:t>
            </a:fld>
            <a:endParaRPr lang="sv-SE" dirty="0"/>
          </a:p>
        </p:txBody>
      </p:sp>
    </p:spTree>
    <p:extLst>
      <p:ext uri="{BB962C8B-B14F-4D97-AF65-F5344CB8AC3E}">
        <p14:creationId xmlns:p14="http://schemas.microsoft.com/office/powerpoint/2010/main" val="346074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62500" lnSpcReduction="20000"/>
          </a:bodyPr>
          <a:lstStyle/>
          <a:p>
            <a:r>
              <a:rPr lang="sv-SE" b="1" dirty="0"/>
              <a:t>Fråga till regionstyrelsens ordförande Kenneth Backgård om BUP i Norrbotten</a:t>
            </a:r>
            <a:endParaRPr lang="sv-SE" dirty="0"/>
          </a:p>
          <a:p>
            <a:pPr marL="0" indent="0">
              <a:buNone/>
            </a:pPr>
            <a:r>
              <a:rPr lang="sv-SE" dirty="0"/>
              <a:t>Vid Regionfullmäktige November 2021 lyfte jag en interpellation om Barn- och ungdomspsykiatrin i Norrbotten. I interpellationen tog jag upp en fråga om att BUP-mottagningar i länet stängs, bl.a. Boden.  Svaret jag fick var att mottagningen i Boden tillfälligt pausats till december 2021 och att den ska öppnas igen. I övrigt var övriga mottagningar intakta.  Idag kan jag läsa på Region Norrbottens hemsida att enda fysiska mottagningen för Luleå/Boden är i Luleå.</a:t>
            </a:r>
          </a:p>
          <a:p>
            <a:r>
              <a:rPr lang="sv-SE" b="1" dirty="0"/>
              <a:t>Mina frågor är:</a:t>
            </a:r>
            <a:endParaRPr lang="sv-SE" dirty="0"/>
          </a:p>
          <a:p>
            <a:pPr lvl="0"/>
            <a:r>
              <a:rPr lang="sv-SE" dirty="0"/>
              <a:t>Har BUP-mottagningen i Boden öppnat för att ta emot behövande barn och ungdomar?</a:t>
            </a:r>
          </a:p>
          <a:p>
            <a:r>
              <a:rPr lang="sv-SE" dirty="0"/>
              <a:t>Är BUP-mottagningen i Kiruna öppen för att ta emot barn- och ungdomar</a:t>
            </a:r>
          </a:p>
        </p:txBody>
      </p:sp>
      <p:sp>
        <p:nvSpPr>
          <p:cNvPr id="3" name="Rubrik 2"/>
          <p:cNvSpPr>
            <a:spLocks noGrp="1"/>
          </p:cNvSpPr>
          <p:nvPr>
            <p:ph type="title"/>
          </p:nvPr>
        </p:nvSpPr>
        <p:spPr/>
        <p:txBody>
          <a:bodyPr/>
          <a:lstStyle/>
          <a:p>
            <a:r>
              <a:rPr lang="sv-SE" dirty="0"/>
              <a:t>Fråga exempel</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29</a:t>
            </a:fld>
            <a:endParaRPr lang="sv-SE" dirty="0"/>
          </a:p>
        </p:txBody>
      </p:sp>
    </p:spTree>
    <p:extLst>
      <p:ext uri="{BB962C8B-B14F-4D97-AF65-F5344CB8AC3E}">
        <p14:creationId xmlns:p14="http://schemas.microsoft.com/office/powerpoint/2010/main" val="315288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Beredningsprocessen</a:t>
            </a:r>
            <a:endParaRPr lang="sv-SE" dirty="0">
              <a:solidFill>
                <a:srgbClr val="FF0000"/>
              </a:solidFill>
            </a:endParaRPr>
          </a:p>
        </p:txBody>
      </p:sp>
      <p:sp>
        <p:nvSpPr>
          <p:cNvPr id="4" name="Platshållare för bildnumm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247564-E29A-4039-A521-FA633551344B}" type="slidenum">
              <a:rPr kumimoji="0" lang="sv-SE" sz="900" b="0" i="0" u="none" strike="noStrike" kern="1200" cap="none" spc="300" normalizeH="0" baseline="0" noProof="0" smtClean="0">
                <a:ln>
                  <a:noFill/>
                </a:ln>
                <a:solidFill>
                  <a:srgbClr val="242424"/>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900" b="0" i="0" u="none" strike="noStrike" kern="1200" cap="none" spc="300" normalizeH="0" baseline="0" noProof="0" dirty="0">
              <a:ln>
                <a:noFill/>
              </a:ln>
              <a:solidFill>
                <a:srgbClr val="242424"/>
              </a:solidFill>
              <a:effectLst/>
              <a:uLnTx/>
              <a:uFillTx/>
              <a:latin typeface="Source Sans Pro"/>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2" name="Pennanteckning 11">
                <a:extLst>
                  <a:ext uri="{FF2B5EF4-FFF2-40B4-BE49-F238E27FC236}">
                    <a16:creationId xmlns:a16="http://schemas.microsoft.com/office/drawing/2014/main" id="{5593C42F-FF53-5073-7AE6-5ADF76B36D17}"/>
                  </a:ext>
                </a:extLst>
              </p14:cNvPr>
              <p14:cNvContentPartPr/>
              <p14:nvPr/>
            </p14:nvContentPartPr>
            <p14:xfrm>
              <a:off x="840705" y="3097080"/>
              <a:ext cx="66240" cy="6840"/>
            </p14:xfrm>
          </p:contentPart>
        </mc:Choice>
        <mc:Fallback xmlns="">
          <p:pic>
            <p:nvPicPr>
              <p:cNvPr id="12" name="Pennanteckning 11">
                <a:extLst>
                  <a:ext uri="{FF2B5EF4-FFF2-40B4-BE49-F238E27FC236}">
                    <a16:creationId xmlns:a16="http://schemas.microsoft.com/office/drawing/2014/main" id="{5593C42F-FF53-5073-7AE6-5ADF76B36D17}"/>
                  </a:ext>
                </a:extLst>
              </p:cNvPr>
              <p:cNvPicPr/>
              <p:nvPr/>
            </p:nvPicPr>
            <p:blipFill>
              <a:blip r:embed="rId4"/>
              <a:stretch>
                <a:fillRect/>
              </a:stretch>
            </p:blipFill>
            <p:spPr>
              <a:xfrm>
                <a:off x="836385" y="3092760"/>
                <a:ext cx="74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Pennanteckning 14">
                <a:extLst>
                  <a:ext uri="{FF2B5EF4-FFF2-40B4-BE49-F238E27FC236}">
                    <a16:creationId xmlns:a16="http://schemas.microsoft.com/office/drawing/2014/main" id="{3752674A-6345-24CA-BB6C-0F37347BACC7}"/>
                  </a:ext>
                </a:extLst>
              </p14:cNvPr>
              <p14:cNvContentPartPr/>
              <p14:nvPr/>
            </p14:nvContentPartPr>
            <p14:xfrm>
              <a:off x="846879" y="3100869"/>
              <a:ext cx="81360" cy="3240"/>
            </p14:xfrm>
          </p:contentPart>
        </mc:Choice>
        <mc:Fallback xmlns="">
          <p:pic>
            <p:nvPicPr>
              <p:cNvPr id="15" name="Pennanteckning 14">
                <a:extLst>
                  <a:ext uri="{FF2B5EF4-FFF2-40B4-BE49-F238E27FC236}">
                    <a16:creationId xmlns:a16="http://schemas.microsoft.com/office/drawing/2014/main" id="{3752674A-6345-24CA-BB6C-0F37347BACC7}"/>
                  </a:ext>
                </a:extLst>
              </p:cNvPr>
              <p:cNvPicPr/>
              <p:nvPr/>
            </p:nvPicPr>
            <p:blipFill>
              <a:blip r:embed="rId6"/>
              <a:stretch>
                <a:fillRect/>
              </a:stretch>
            </p:blipFill>
            <p:spPr>
              <a:xfrm>
                <a:off x="842559" y="3096549"/>
                <a:ext cx="90000" cy="11880"/>
              </a:xfrm>
              <a:prstGeom prst="rect">
                <a:avLst/>
              </a:prstGeom>
            </p:spPr>
          </p:pic>
        </mc:Fallback>
      </mc:AlternateContent>
      <p:grpSp>
        <p:nvGrpSpPr>
          <p:cNvPr id="29" name="Grupp 28">
            <a:extLst>
              <a:ext uri="{FF2B5EF4-FFF2-40B4-BE49-F238E27FC236}">
                <a16:creationId xmlns:a16="http://schemas.microsoft.com/office/drawing/2014/main" id="{E28B2AB9-A1A3-81C0-F261-4AEB5B47D9E2}"/>
              </a:ext>
            </a:extLst>
          </p:cNvPr>
          <p:cNvGrpSpPr/>
          <p:nvPr/>
        </p:nvGrpSpPr>
        <p:grpSpPr>
          <a:xfrm>
            <a:off x="854799" y="3044349"/>
            <a:ext cx="43920" cy="65880"/>
            <a:chOff x="854799" y="3044349"/>
            <a:chExt cx="43920" cy="6588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8" name="Pennanteckning 17">
                  <a:extLst>
                    <a:ext uri="{FF2B5EF4-FFF2-40B4-BE49-F238E27FC236}">
                      <a16:creationId xmlns:a16="http://schemas.microsoft.com/office/drawing/2014/main" id="{A3607633-FC31-9235-6407-F52A5FBC73CE}"/>
                    </a:ext>
                  </a:extLst>
                </p14:cNvPr>
                <p14:cNvContentPartPr/>
                <p14:nvPr/>
              </p14:nvContentPartPr>
              <p14:xfrm>
                <a:off x="854799" y="3092949"/>
                <a:ext cx="43920" cy="3240"/>
              </p14:xfrm>
            </p:contentPart>
          </mc:Choice>
          <mc:Fallback xmlns="">
            <p:pic>
              <p:nvPicPr>
                <p:cNvPr id="18" name="Pennanteckning 17">
                  <a:extLst>
                    <a:ext uri="{FF2B5EF4-FFF2-40B4-BE49-F238E27FC236}">
                      <a16:creationId xmlns:a16="http://schemas.microsoft.com/office/drawing/2014/main" id="{A3607633-FC31-9235-6407-F52A5FBC73CE}"/>
                    </a:ext>
                  </a:extLst>
                </p:cNvPr>
                <p:cNvPicPr/>
                <p:nvPr/>
              </p:nvPicPr>
              <p:blipFill>
                <a:blip r:embed="rId8"/>
                <a:stretch>
                  <a:fillRect/>
                </a:stretch>
              </p:blipFill>
              <p:spPr>
                <a:xfrm>
                  <a:off x="850479" y="3066309"/>
                  <a:ext cx="52560" cy="5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9" name="Pennanteckning 18">
                  <a:extLst>
                    <a:ext uri="{FF2B5EF4-FFF2-40B4-BE49-F238E27FC236}">
                      <a16:creationId xmlns:a16="http://schemas.microsoft.com/office/drawing/2014/main" id="{0714CDD0-E1E7-FE41-D530-847FDB781639}"/>
                    </a:ext>
                  </a:extLst>
                </p14:cNvPr>
                <p14:cNvContentPartPr/>
                <p14:nvPr/>
              </p14:nvContentPartPr>
              <p14:xfrm>
                <a:off x="865959" y="3076389"/>
                <a:ext cx="5040" cy="22320"/>
              </p14:xfrm>
            </p:contentPart>
          </mc:Choice>
          <mc:Fallback xmlns="">
            <p:pic>
              <p:nvPicPr>
                <p:cNvPr id="19" name="Pennanteckning 18">
                  <a:extLst>
                    <a:ext uri="{FF2B5EF4-FFF2-40B4-BE49-F238E27FC236}">
                      <a16:creationId xmlns:a16="http://schemas.microsoft.com/office/drawing/2014/main" id="{0714CDD0-E1E7-FE41-D530-847FDB781639}"/>
                    </a:ext>
                  </a:extLst>
                </p:cNvPr>
                <p:cNvPicPr/>
                <p:nvPr/>
              </p:nvPicPr>
              <p:blipFill>
                <a:blip r:embed="rId10"/>
                <a:stretch>
                  <a:fillRect/>
                </a:stretch>
              </p:blipFill>
              <p:spPr>
                <a:xfrm>
                  <a:off x="861639" y="3049749"/>
                  <a:ext cx="13680" cy="75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1" name="Pennanteckning 20">
                  <a:extLst>
                    <a:ext uri="{FF2B5EF4-FFF2-40B4-BE49-F238E27FC236}">
                      <a16:creationId xmlns:a16="http://schemas.microsoft.com/office/drawing/2014/main" id="{3075DB09-C084-1ADC-FD0A-FBB3DC1E3F8F}"/>
                    </a:ext>
                  </a:extLst>
                </p14:cNvPr>
                <p14:cNvContentPartPr/>
                <p14:nvPr/>
              </p14:nvContentPartPr>
              <p14:xfrm>
                <a:off x="865239" y="3044349"/>
                <a:ext cx="3240" cy="65160"/>
              </p14:xfrm>
            </p:contentPart>
          </mc:Choice>
          <mc:Fallback xmlns="">
            <p:pic>
              <p:nvPicPr>
                <p:cNvPr id="21" name="Pennanteckning 20">
                  <a:extLst>
                    <a:ext uri="{FF2B5EF4-FFF2-40B4-BE49-F238E27FC236}">
                      <a16:creationId xmlns:a16="http://schemas.microsoft.com/office/drawing/2014/main" id="{3075DB09-C084-1ADC-FD0A-FBB3DC1E3F8F}"/>
                    </a:ext>
                  </a:extLst>
                </p:cNvPr>
                <p:cNvPicPr/>
                <p:nvPr/>
              </p:nvPicPr>
              <p:blipFill>
                <a:blip r:embed="rId12"/>
                <a:stretch>
                  <a:fillRect/>
                </a:stretch>
              </p:blipFill>
              <p:spPr>
                <a:xfrm>
                  <a:off x="860919" y="3017349"/>
                  <a:ext cx="11880" cy="118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Pennanteckning 22">
                  <a:extLst>
                    <a:ext uri="{FF2B5EF4-FFF2-40B4-BE49-F238E27FC236}">
                      <a16:creationId xmlns:a16="http://schemas.microsoft.com/office/drawing/2014/main" id="{C87424EE-EF08-7666-35D6-EB96E87DE9C6}"/>
                    </a:ext>
                  </a:extLst>
                </p14:cNvPr>
                <p14:cNvContentPartPr/>
                <p14:nvPr/>
              </p14:nvContentPartPr>
              <p14:xfrm>
                <a:off x="868119" y="3052269"/>
                <a:ext cx="8280" cy="51840"/>
              </p14:xfrm>
            </p:contentPart>
          </mc:Choice>
          <mc:Fallback xmlns="">
            <p:pic>
              <p:nvPicPr>
                <p:cNvPr id="23" name="Pennanteckning 22">
                  <a:extLst>
                    <a:ext uri="{FF2B5EF4-FFF2-40B4-BE49-F238E27FC236}">
                      <a16:creationId xmlns:a16="http://schemas.microsoft.com/office/drawing/2014/main" id="{C87424EE-EF08-7666-35D6-EB96E87DE9C6}"/>
                    </a:ext>
                  </a:extLst>
                </p:cNvPr>
                <p:cNvPicPr/>
                <p:nvPr/>
              </p:nvPicPr>
              <p:blipFill>
                <a:blip r:embed="rId14"/>
                <a:stretch>
                  <a:fillRect/>
                </a:stretch>
              </p:blipFill>
              <p:spPr>
                <a:xfrm>
                  <a:off x="863799" y="3025629"/>
                  <a:ext cx="16920" cy="105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5" name="Pennanteckning 24">
                  <a:extLst>
                    <a:ext uri="{FF2B5EF4-FFF2-40B4-BE49-F238E27FC236}">
                      <a16:creationId xmlns:a16="http://schemas.microsoft.com/office/drawing/2014/main" id="{14AC13A2-F2AC-6EAF-9780-951EC2DE0B16}"/>
                    </a:ext>
                  </a:extLst>
                </p14:cNvPr>
                <p14:cNvContentPartPr/>
                <p14:nvPr/>
              </p14:nvContentPartPr>
              <p14:xfrm>
                <a:off x="867759" y="3052269"/>
                <a:ext cx="15840" cy="57960"/>
              </p14:xfrm>
            </p:contentPart>
          </mc:Choice>
          <mc:Fallback xmlns="">
            <p:pic>
              <p:nvPicPr>
                <p:cNvPr id="25" name="Pennanteckning 24">
                  <a:extLst>
                    <a:ext uri="{FF2B5EF4-FFF2-40B4-BE49-F238E27FC236}">
                      <a16:creationId xmlns:a16="http://schemas.microsoft.com/office/drawing/2014/main" id="{14AC13A2-F2AC-6EAF-9780-951EC2DE0B16}"/>
                    </a:ext>
                  </a:extLst>
                </p:cNvPr>
                <p:cNvPicPr/>
                <p:nvPr/>
              </p:nvPicPr>
              <p:blipFill>
                <a:blip r:embed="rId16"/>
                <a:stretch>
                  <a:fillRect/>
                </a:stretch>
              </p:blipFill>
              <p:spPr>
                <a:xfrm>
                  <a:off x="863439" y="3025629"/>
                  <a:ext cx="24480" cy="111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7" name="Pennanteckning 26">
                  <a:extLst>
                    <a:ext uri="{FF2B5EF4-FFF2-40B4-BE49-F238E27FC236}">
                      <a16:creationId xmlns:a16="http://schemas.microsoft.com/office/drawing/2014/main" id="{81672595-B11B-F008-D4C4-7B670A16DA60}"/>
                    </a:ext>
                  </a:extLst>
                </p14:cNvPr>
                <p14:cNvContentPartPr/>
                <p14:nvPr/>
              </p14:nvContentPartPr>
              <p14:xfrm>
                <a:off x="865239" y="3079629"/>
                <a:ext cx="360" cy="21600"/>
              </p14:xfrm>
            </p:contentPart>
          </mc:Choice>
          <mc:Fallback xmlns="">
            <p:pic>
              <p:nvPicPr>
                <p:cNvPr id="27" name="Pennanteckning 26">
                  <a:extLst>
                    <a:ext uri="{FF2B5EF4-FFF2-40B4-BE49-F238E27FC236}">
                      <a16:creationId xmlns:a16="http://schemas.microsoft.com/office/drawing/2014/main" id="{81672595-B11B-F008-D4C4-7B670A16DA60}"/>
                    </a:ext>
                  </a:extLst>
                </p:cNvPr>
                <p:cNvPicPr/>
                <p:nvPr/>
              </p:nvPicPr>
              <p:blipFill>
                <a:blip r:embed="rId18"/>
                <a:stretch>
                  <a:fillRect/>
                </a:stretch>
              </p:blipFill>
              <p:spPr>
                <a:xfrm>
                  <a:off x="860919" y="3052629"/>
                  <a:ext cx="9000" cy="75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8" name="Pennanteckning 27">
                  <a:extLst>
                    <a:ext uri="{FF2B5EF4-FFF2-40B4-BE49-F238E27FC236}">
                      <a16:creationId xmlns:a16="http://schemas.microsoft.com/office/drawing/2014/main" id="{2BC6CD40-4926-FC49-0DD4-ED017AACB5FF}"/>
                    </a:ext>
                  </a:extLst>
                </p14:cNvPr>
                <p14:cNvContentPartPr/>
                <p14:nvPr/>
              </p14:nvContentPartPr>
              <p14:xfrm>
                <a:off x="868119" y="3087549"/>
                <a:ext cx="2160" cy="7560"/>
              </p14:xfrm>
            </p:contentPart>
          </mc:Choice>
          <mc:Fallback xmlns="">
            <p:pic>
              <p:nvPicPr>
                <p:cNvPr id="28" name="Pennanteckning 27">
                  <a:extLst>
                    <a:ext uri="{FF2B5EF4-FFF2-40B4-BE49-F238E27FC236}">
                      <a16:creationId xmlns:a16="http://schemas.microsoft.com/office/drawing/2014/main" id="{2BC6CD40-4926-FC49-0DD4-ED017AACB5FF}"/>
                    </a:ext>
                  </a:extLst>
                </p:cNvPr>
                <p:cNvPicPr/>
                <p:nvPr/>
              </p:nvPicPr>
              <p:blipFill>
                <a:blip r:embed="rId20"/>
                <a:stretch>
                  <a:fillRect/>
                </a:stretch>
              </p:blipFill>
              <p:spPr>
                <a:xfrm>
                  <a:off x="863799" y="3060909"/>
                  <a:ext cx="10800" cy="61200"/>
                </a:xfrm>
                <a:prstGeom prst="rect">
                  <a:avLst/>
                </a:prstGeom>
              </p:spPr>
            </p:pic>
          </mc:Fallback>
        </mc:AlternateContent>
      </p:grpSp>
      <p:sp>
        <p:nvSpPr>
          <p:cNvPr id="32" name="Rektangel 31">
            <a:extLst>
              <a:ext uri="{FF2B5EF4-FFF2-40B4-BE49-F238E27FC236}">
                <a16:creationId xmlns:a16="http://schemas.microsoft.com/office/drawing/2014/main" id="{6B1A1068-784B-FB1C-EC3B-A0317C2A30E0}"/>
              </a:ext>
            </a:extLst>
          </p:cNvPr>
          <p:cNvSpPr/>
          <p:nvPr/>
        </p:nvSpPr>
        <p:spPr>
          <a:xfrm>
            <a:off x="826711" y="2326346"/>
            <a:ext cx="72008" cy="1440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3" name="Rektangel 32">
            <a:extLst>
              <a:ext uri="{FF2B5EF4-FFF2-40B4-BE49-F238E27FC236}">
                <a16:creationId xmlns:a16="http://schemas.microsoft.com/office/drawing/2014/main" id="{8AD9B745-9461-8C54-A2B3-E9B4F09973B5}"/>
              </a:ext>
            </a:extLst>
          </p:cNvPr>
          <p:cNvSpPr/>
          <p:nvPr/>
        </p:nvSpPr>
        <p:spPr>
          <a:xfrm>
            <a:off x="772482" y="2326346"/>
            <a:ext cx="132589" cy="787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34" name="Rektangel 33">
            <a:extLst>
              <a:ext uri="{FF2B5EF4-FFF2-40B4-BE49-F238E27FC236}">
                <a16:creationId xmlns:a16="http://schemas.microsoft.com/office/drawing/2014/main" id="{6763E77D-7DFF-F3AF-72C2-CA992E9A0D0D}"/>
              </a:ext>
            </a:extLst>
          </p:cNvPr>
          <p:cNvSpPr/>
          <p:nvPr/>
        </p:nvSpPr>
        <p:spPr>
          <a:xfrm>
            <a:off x="877111" y="3092139"/>
            <a:ext cx="7200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ource Sans Pro"/>
              <a:ea typeface="+mn-ea"/>
              <a:cs typeface="+mn-cs"/>
            </a:endParaRPr>
          </a:p>
        </p:txBody>
      </p:sp>
      <p:pic>
        <p:nvPicPr>
          <p:cNvPr id="7" name="Bildobjekt 6" descr="En bild som visar text, skärmbild, Teckensnitt&#10;&#10;Automatiskt genererad beskrivning">
            <a:extLst>
              <a:ext uri="{FF2B5EF4-FFF2-40B4-BE49-F238E27FC236}">
                <a16:creationId xmlns:a16="http://schemas.microsoft.com/office/drawing/2014/main" id="{31BFF153-11D7-FD70-51C9-676D06CBB1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0326" y="2097087"/>
            <a:ext cx="10729192" cy="3102706"/>
          </a:xfrm>
          <a:prstGeom prst="rect">
            <a:avLst/>
          </a:prstGeom>
        </p:spPr>
      </p:pic>
    </p:spTree>
    <p:extLst>
      <p:ext uri="{BB962C8B-B14F-4D97-AF65-F5344CB8AC3E}">
        <p14:creationId xmlns:p14="http://schemas.microsoft.com/office/powerpoint/2010/main" val="210949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62500" lnSpcReduction="20000"/>
          </a:bodyPr>
          <a:lstStyle/>
          <a:p>
            <a:r>
              <a:rPr lang="sv-SE" b="1" dirty="0"/>
              <a:t>Svar av Kenneth Backgård</a:t>
            </a:r>
          </a:p>
          <a:p>
            <a:pPr lvl="0"/>
            <a:r>
              <a:rPr lang="sv-SE" dirty="0"/>
              <a:t>JA, BUP- mottagningen i Boden har öppnat enligt plan och personal finns på plats tre dagar i veckan. </a:t>
            </a:r>
          </a:p>
          <a:p>
            <a:pPr lvl="0"/>
            <a:r>
              <a:rPr lang="sv-SE" dirty="0"/>
              <a:t>JA, BUP-teamet är sedan lång tid tillbaka placerat i Gällivare, men har vid behov även mottagning i Kiruna. Under pandemin har, på grund av begränsade personalresurser, inte alla besök skett på plats i Kiruna utan via distans eller på plats i Gällivare.</a:t>
            </a:r>
          </a:p>
          <a:p>
            <a:endParaRPr lang="sv-SE" dirty="0"/>
          </a:p>
        </p:txBody>
      </p:sp>
      <p:sp>
        <p:nvSpPr>
          <p:cNvPr id="4" name="Rubrik 3"/>
          <p:cNvSpPr>
            <a:spLocks noGrp="1"/>
          </p:cNvSpPr>
          <p:nvPr>
            <p:ph type="title"/>
          </p:nvPr>
        </p:nvSpPr>
        <p:spPr/>
        <p:txBody>
          <a:bodyPr/>
          <a:lstStyle/>
          <a:p>
            <a:r>
              <a:rPr lang="sv-SE" dirty="0"/>
              <a:t>Svar - exempel</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30</a:t>
            </a:fld>
            <a:endParaRPr lang="sv-SE" dirty="0"/>
          </a:p>
        </p:txBody>
      </p:sp>
      <p:pic>
        <p:nvPicPr>
          <p:cNvPr id="9" name="Platshållare för innehåll 8"/>
          <p:cNvPicPr>
            <a:picLocks noGrp="1" noChangeAspect="1"/>
          </p:cNvPicPr>
          <p:nvPr>
            <p:ph sz="quarter" idx="14"/>
          </p:nvPr>
        </p:nvPicPr>
        <p:blipFill>
          <a:blip r:embed="rId2"/>
          <a:stretch>
            <a:fillRect/>
          </a:stretch>
        </p:blipFill>
        <p:spPr>
          <a:xfrm>
            <a:off x="6456040" y="2420888"/>
            <a:ext cx="4386263" cy="2467272"/>
          </a:xfrm>
          <a:prstGeom prst="rect">
            <a:avLst/>
          </a:prstGeom>
        </p:spPr>
      </p:pic>
    </p:spTree>
    <p:extLst>
      <p:ext uri="{BB962C8B-B14F-4D97-AF65-F5344CB8AC3E}">
        <p14:creationId xmlns:p14="http://schemas.microsoft.com/office/powerpoint/2010/main" val="384547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77500" lnSpcReduction="20000"/>
          </a:bodyPr>
          <a:lstStyle/>
          <a:p>
            <a:r>
              <a:rPr lang="sv-SE" dirty="0"/>
              <a:t>En interpellation ska handla om frågor av större intresse för Region Norrbotten.</a:t>
            </a:r>
          </a:p>
          <a:p>
            <a:r>
              <a:rPr lang="sv-SE" dirty="0"/>
              <a:t>Interpellationer får ställas av regionfullmäktiges ledamöter och riktas till regionråden eller nämnds- och beredningsordförandena. En interpellation leder inte till något beslut, syftet är att väcka debatt. </a:t>
            </a:r>
          </a:p>
          <a:p>
            <a:r>
              <a:rPr lang="sv-SE" dirty="0"/>
              <a:t>Interpellationer lämnas in senast </a:t>
            </a:r>
            <a:r>
              <a:rPr lang="sv-SE" b="1" dirty="0"/>
              <a:t>tio arbetsdagar </a:t>
            </a:r>
            <a:r>
              <a:rPr lang="sv-SE" dirty="0"/>
              <a:t>före det sammanträde den ska ställas.</a:t>
            </a:r>
            <a:br>
              <a:rPr lang="sv-SE" dirty="0"/>
            </a:br>
            <a:r>
              <a:rPr lang="sv-SE" dirty="0"/>
              <a:t>Ex: om sammanträdet är på en torsdag ska den lämnas in före kl. 24.00 på söndagen två veckor före. Eventuellt avvikande tider för sista inlämningstillfälle framgår av kallelsen till sammanträdet.</a:t>
            </a:r>
          </a:p>
          <a:p>
            <a:endParaRPr lang="sv-SE" dirty="0"/>
          </a:p>
        </p:txBody>
      </p:sp>
      <p:sp>
        <p:nvSpPr>
          <p:cNvPr id="3" name="Rubrik 2"/>
          <p:cNvSpPr>
            <a:spLocks noGrp="1"/>
          </p:cNvSpPr>
          <p:nvPr>
            <p:ph type="title"/>
          </p:nvPr>
        </p:nvSpPr>
        <p:spPr/>
        <p:txBody>
          <a:bodyPr/>
          <a:lstStyle/>
          <a:p>
            <a:r>
              <a:rPr lang="sv-SE" dirty="0"/>
              <a:t>Interpellationer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31</a:t>
            </a:fld>
            <a:endParaRPr lang="sv-SE" dirty="0"/>
          </a:p>
        </p:txBody>
      </p:sp>
    </p:spTree>
    <p:extLst>
      <p:ext uri="{BB962C8B-B14F-4D97-AF65-F5344CB8AC3E}">
        <p14:creationId xmlns:p14="http://schemas.microsoft.com/office/powerpoint/2010/main" val="4185652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2420888"/>
            <a:ext cx="4386262" cy="3213150"/>
          </a:xfrm>
        </p:spPr>
        <p:txBody>
          <a:bodyPr>
            <a:normAutofit fontScale="77500" lnSpcReduction="20000"/>
          </a:bodyPr>
          <a:lstStyle/>
          <a:p>
            <a:pPr>
              <a:lnSpc>
                <a:spcPct val="110000"/>
              </a:lnSpc>
              <a:spcBef>
                <a:spcPts val="100"/>
              </a:spcBef>
              <a:spcAft>
                <a:spcPts val="1000"/>
              </a:spcAft>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Lars-Johan </a:t>
            </a:r>
            <a:r>
              <a:rPr lang="sv-SE" sz="1800" dirty="0" err="1">
                <a:effectLst/>
                <a:latin typeface="Times New Roman" panose="02020603050405020304" pitchFamily="18" charset="0"/>
                <a:ea typeface="Calibri" panose="020F0502020204030204" pitchFamily="34" charset="0"/>
                <a:cs typeface="Times New Roman" panose="02020603050405020304" pitchFamily="18" charset="0"/>
              </a:rPr>
              <a:t>Dalhägg</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(M) frågar mig om:</a:t>
            </a:r>
          </a:p>
          <a:p>
            <a:pPr marL="342900" lvl="0" indent="-342900">
              <a:spcBef>
                <a:spcPts val="300"/>
              </a:spcBef>
              <a:spcAft>
                <a:spcPts val="300"/>
              </a:spcAft>
              <a:buFont typeface="+mj-lt"/>
              <a:buAutoNum type="arabicPeriod"/>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Kommer 100 % av ersättningen av LKAB för Kirunasjukhus att återinvesteras i Kiruna nya sjukhus?</a:t>
            </a:r>
          </a:p>
          <a:p>
            <a:pPr marL="342900" lvl="0" indent="-342900">
              <a:spcBef>
                <a:spcPts val="300"/>
              </a:spcBef>
              <a:spcAft>
                <a:spcPts val="300"/>
              </a:spcAft>
              <a:buFont typeface="+mj-lt"/>
              <a:buAutoNum type="arabicPeriod"/>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Kommer regionen att investera ytterligare medel utöver ersättningen av LKAB för innehåll i Kiruna nya sjukhus? </a:t>
            </a:r>
          </a:p>
          <a:p>
            <a:pPr marL="342900" lvl="0" indent="-342900">
              <a:spcBef>
                <a:spcPts val="300"/>
              </a:spcBef>
              <a:spcAft>
                <a:spcPts val="300"/>
              </a:spcAft>
              <a:buFont typeface="+mj-lt"/>
              <a:buAutoNum type="arabicPeriod"/>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Kommer införande av akutkirurgi ske i Kiruna nya sjukhus?</a:t>
            </a:r>
          </a:p>
          <a:p>
            <a:pPr marL="342900" lvl="0" indent="-342900">
              <a:spcBef>
                <a:spcPts val="300"/>
              </a:spcBef>
              <a:spcAft>
                <a:spcPts val="300"/>
              </a:spcAft>
              <a:buFont typeface="+mj-lt"/>
              <a:buAutoNum type="arabicPeriod"/>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Kommer införande av förlossningsvård att ske i Kiruna nya sjukhus?</a:t>
            </a:r>
          </a:p>
          <a:p>
            <a:pPr marL="342900" lvl="0" indent="-342900">
              <a:spcBef>
                <a:spcPts val="300"/>
              </a:spcBef>
              <a:spcAft>
                <a:spcPts val="300"/>
              </a:spcAft>
              <a:buFont typeface="+mj-lt"/>
              <a:buAutoNum type="arabicPeriod"/>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Kommer Kiruna nya sjukhus få någon specialinriktning?</a:t>
            </a:r>
          </a:p>
          <a:p>
            <a:endParaRPr lang="sv-SE" dirty="0"/>
          </a:p>
        </p:txBody>
      </p:sp>
      <p:sp>
        <p:nvSpPr>
          <p:cNvPr id="4" name="Rubrik 3"/>
          <p:cNvSpPr>
            <a:spLocks noGrp="1"/>
          </p:cNvSpPr>
          <p:nvPr>
            <p:ph type="title"/>
          </p:nvPr>
        </p:nvSpPr>
        <p:spPr/>
        <p:txBody>
          <a:bodyPr>
            <a:normAutofit fontScale="90000"/>
          </a:bodyPr>
          <a:lstStyle/>
          <a:p>
            <a:pPr>
              <a:spcBef>
                <a:spcPts val="1500"/>
              </a:spcBef>
            </a:pPr>
            <a:r>
              <a:rPr lang="sv-SE" sz="4400" b="1" kern="0" dirty="0">
                <a:effectLst/>
                <a:latin typeface="Arial" panose="020B0604020202020204" pitchFamily="34" charset="0"/>
                <a:ea typeface="Times New Roman" panose="02020603050405020304" pitchFamily="18" charset="0"/>
                <a:cs typeface="Times New Roman" panose="02020603050405020304" pitchFamily="18" charset="0"/>
              </a:rPr>
              <a:t>Interpellation 4-2023 om utvecklingen av Kiruna nya sjukhus</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32</a:t>
            </a:fld>
            <a:endParaRPr lang="sv-SE" dirty="0"/>
          </a:p>
        </p:txBody>
      </p:sp>
    </p:spTree>
    <p:extLst>
      <p:ext uri="{BB962C8B-B14F-4D97-AF65-F5344CB8AC3E}">
        <p14:creationId xmlns:p14="http://schemas.microsoft.com/office/powerpoint/2010/main" val="251175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fontScale="77500" lnSpcReduction="20000"/>
          </a:bodyPr>
          <a:lstStyle/>
          <a:p>
            <a:pPr marL="342900" lvl="0" indent="-342900">
              <a:spcBef>
                <a:spcPts val="300"/>
              </a:spcBef>
              <a:spcAft>
                <a:spcPts val="300"/>
              </a:spcAft>
              <a:buFont typeface="+mj-lt"/>
              <a:buAutoNum type="arabicPeriod"/>
            </a:pPr>
            <a:r>
              <a:rPr lang="sv-S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 100 % av ersättningen kommer att återinvesteras i regionens nya sjukhus i Kiruna.</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300"/>
              </a:spcBef>
              <a:spcAft>
                <a:spcPts val="300"/>
              </a:spcAft>
              <a:buFont typeface="+mj-lt"/>
              <a:buAutoNum type="arabicPeriod"/>
            </a:pPr>
            <a:r>
              <a:rPr lang="sv-S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är inte möjligt att svara på ännu då förhandlingar fortfarande pågår, men det kan tilläggas att det kvarstår många frågor att ta ställning till för att kunna presentera exakta kostnaderna för att bygga och driftsätta sjukhuset.</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300"/>
              </a:spcBef>
              <a:spcAft>
                <a:spcPts val="300"/>
              </a:spcAft>
              <a:buFont typeface="+mj-lt"/>
              <a:buAutoNum type="arabicPeriod"/>
            </a:pPr>
            <a:r>
              <a:rPr lang="sv-S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nya sjukhuset kommer att ha lokaler som är förberedda för akutkirurgi.</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Bef>
                <a:spcPts val="300"/>
              </a:spcBef>
              <a:spcAft>
                <a:spcPts val="300"/>
              </a:spcAft>
              <a:buFont typeface="+mj-lt"/>
              <a:buAutoNum type="arabicPeriod"/>
            </a:pPr>
            <a:r>
              <a:rPr lang="sv-S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nya sjukhuset kommer att ha lokaler som är förberedda för förlossningsvård.</a:t>
            </a:r>
          </a:p>
          <a:p>
            <a:pPr marL="342900" lvl="0" indent="-342900">
              <a:spcBef>
                <a:spcPts val="300"/>
              </a:spcBef>
              <a:spcAft>
                <a:spcPts val="300"/>
              </a:spcAft>
              <a:buFont typeface="+mj-lt"/>
              <a:buAutoNum type="arabicPeriod"/>
            </a:pPr>
            <a:r>
              <a:rPr lang="sv-SE" sz="1800" dirty="0">
                <a:latin typeface="Times New Roman" panose="02020603050405020304" pitchFamily="18" charset="0"/>
                <a:cs typeface="Times New Roman" panose="02020603050405020304" pitchFamily="18" charset="0"/>
              </a:rPr>
              <a:t>Eventuell specialinriktning kommer att beslutas efter att lokaliseringsfrågan för det nya sjukhuset är beslutad i regionfullmäktige.</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
        <p:nvSpPr>
          <p:cNvPr id="4" name="Rubrik 3"/>
          <p:cNvSpPr>
            <a:spLocks noGrp="1"/>
          </p:cNvSpPr>
          <p:nvPr>
            <p:ph type="title"/>
          </p:nvPr>
        </p:nvSpPr>
        <p:spPr/>
        <p:txBody>
          <a:bodyPr/>
          <a:lstStyle/>
          <a:p>
            <a:pPr>
              <a:spcBef>
                <a:spcPts val="900"/>
              </a:spcBef>
            </a:pPr>
            <a:r>
              <a:rPr lang="sv-SE" sz="4400" b="1" dirty="0">
                <a:effectLst/>
                <a:latin typeface="Arial" panose="020B0604020202020204" pitchFamily="34" charset="0"/>
                <a:ea typeface="Times New Roman" panose="02020603050405020304" pitchFamily="18" charset="0"/>
                <a:cs typeface="Times New Roman" panose="02020603050405020304" pitchFamily="18" charset="0"/>
              </a:rPr>
              <a:t>Svar av Anders Öberg</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33</a:t>
            </a:fld>
            <a:endParaRPr lang="sv-SE" dirty="0"/>
          </a:p>
        </p:txBody>
      </p:sp>
      <p:pic>
        <p:nvPicPr>
          <p:cNvPr id="6" name="Platshållare för innehåll 7">
            <a:extLst>
              <a:ext uri="{FF2B5EF4-FFF2-40B4-BE49-F238E27FC236}">
                <a16:creationId xmlns:a16="http://schemas.microsoft.com/office/drawing/2014/main" id="{281C02B4-ACAB-9500-FD18-05345D04EE04}"/>
              </a:ext>
            </a:extLst>
          </p:cNvPr>
          <p:cNvPicPr>
            <a:picLocks noGrp="1" noChangeAspect="1"/>
          </p:cNvPicPr>
          <p:nvPr>
            <p:ph sz="quarter" idx="14"/>
          </p:nvPr>
        </p:nvPicPr>
        <p:blipFill>
          <a:blip r:embed="rId2"/>
          <a:stretch>
            <a:fillRect/>
          </a:stretch>
        </p:blipFill>
        <p:spPr>
          <a:xfrm>
            <a:off x="6888088" y="2097087"/>
            <a:ext cx="4386263" cy="2466153"/>
          </a:xfrm>
          <a:prstGeom prst="rect">
            <a:avLst/>
          </a:prstGeom>
        </p:spPr>
      </p:pic>
    </p:spTree>
    <p:extLst>
      <p:ext uri="{BB962C8B-B14F-4D97-AF65-F5344CB8AC3E}">
        <p14:creationId xmlns:p14="http://schemas.microsoft.com/office/powerpoint/2010/main" val="1390831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lnSpcReduction="10000"/>
          </a:bodyPr>
          <a:lstStyle/>
          <a:p>
            <a:r>
              <a:rPr lang="sv-SE" dirty="0"/>
              <a:t>En motion innehåller oftast förslag som innebär någon form av förändring i verksamheten. Motioner ska alltid beredas, det vill säga utredas och först behandlas av regionstyrelsen innan fullmäktige får ta ställning till den. En eller flera ledamöter kan underteckna motionen och den kan lämnas in när som helst. Fullmäktige ska om möjligt behandla motioner senast ett år efter inlämning.</a:t>
            </a:r>
          </a:p>
        </p:txBody>
      </p:sp>
      <p:sp>
        <p:nvSpPr>
          <p:cNvPr id="3" name="Rubrik 2"/>
          <p:cNvSpPr>
            <a:spLocks noGrp="1"/>
          </p:cNvSpPr>
          <p:nvPr>
            <p:ph type="title"/>
          </p:nvPr>
        </p:nvSpPr>
        <p:spPr/>
        <p:txBody>
          <a:bodyPr/>
          <a:lstStyle/>
          <a:p>
            <a:r>
              <a:rPr lang="sv-SE" dirty="0"/>
              <a:t>Motioner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34</a:t>
            </a:fld>
            <a:endParaRPr lang="sv-SE" dirty="0"/>
          </a:p>
        </p:txBody>
      </p:sp>
    </p:spTree>
    <p:extLst>
      <p:ext uri="{BB962C8B-B14F-4D97-AF65-F5344CB8AC3E}">
        <p14:creationId xmlns:p14="http://schemas.microsoft.com/office/powerpoint/2010/main" val="4101522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2492896"/>
            <a:ext cx="4386262" cy="3141142"/>
          </a:xfrm>
        </p:spPr>
        <p:txBody>
          <a:bodyPr/>
          <a:lstStyle/>
          <a:p>
            <a:r>
              <a:rPr lang="sv-SE" dirty="0"/>
              <a:t>Ottarärendet – motion 2-2022</a:t>
            </a:r>
          </a:p>
          <a:p>
            <a:r>
              <a:rPr lang="sv-SE" dirty="0"/>
              <a:t>Läs ärendet och prata ihop er.</a:t>
            </a:r>
          </a:p>
          <a:p>
            <a:r>
              <a:rPr lang="sv-SE" dirty="0"/>
              <a:t>Diskussion</a:t>
            </a:r>
          </a:p>
        </p:txBody>
      </p:sp>
      <p:sp>
        <p:nvSpPr>
          <p:cNvPr id="4" name="Rubrik 3"/>
          <p:cNvSpPr>
            <a:spLocks noGrp="1"/>
          </p:cNvSpPr>
          <p:nvPr>
            <p:ph type="title"/>
          </p:nvPr>
        </p:nvSpPr>
        <p:spPr/>
        <p:txBody>
          <a:bodyPr>
            <a:normAutofit fontScale="90000"/>
          </a:bodyPr>
          <a:lstStyle/>
          <a:p>
            <a:r>
              <a:rPr lang="sv-SE" dirty="0"/>
              <a:t>Exempel motion – hur skulle du förbereda ett svar på detta?</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35</a:t>
            </a:fld>
            <a:endParaRPr lang="sv-SE" dirty="0"/>
          </a:p>
        </p:txBody>
      </p:sp>
    </p:spTree>
    <p:extLst>
      <p:ext uri="{BB962C8B-B14F-4D97-AF65-F5344CB8AC3E}">
        <p14:creationId xmlns:p14="http://schemas.microsoft.com/office/powerpoint/2010/main" val="412330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AE161AC-EBD2-6A01-59B6-12881902E0BA}"/>
              </a:ext>
            </a:extLst>
          </p:cNvPr>
          <p:cNvSpPr>
            <a:spLocks noGrp="1"/>
          </p:cNvSpPr>
          <p:nvPr>
            <p:ph sz="quarter" idx="13"/>
          </p:nvPr>
        </p:nvSpPr>
        <p:spPr/>
        <p:txBody>
          <a:bodyPr>
            <a:normAutofit fontScale="55000" lnSpcReduction="20000"/>
          </a:bodyPr>
          <a:lstStyle/>
          <a:p>
            <a:pPr marL="0" indent="0">
              <a:buNone/>
            </a:pPr>
            <a:r>
              <a:rPr lang="sv-SE" b="1" dirty="0"/>
              <a:t>Kolla upp relevant bakgrundsfakta, exempelvis:</a:t>
            </a:r>
          </a:p>
          <a:p>
            <a:r>
              <a:rPr lang="sv-SE" dirty="0"/>
              <a:t>Regionens styrande dokument; planer, rutiner, tidigare beslutsprotokoll</a:t>
            </a:r>
          </a:p>
          <a:p>
            <a:r>
              <a:rPr lang="sv-SE" dirty="0"/>
              <a:t>Lagstiftning på området (ofta referens i ärendet – men kolla upp!)</a:t>
            </a:r>
          </a:p>
          <a:p>
            <a:r>
              <a:rPr lang="sv-SE" dirty="0"/>
              <a:t>Etiska principer som styr prioriteringar inom hälso- och sjukvården</a:t>
            </a:r>
          </a:p>
          <a:p>
            <a:r>
              <a:rPr lang="sv-SE" dirty="0"/>
              <a:t>Relevant statistik</a:t>
            </a:r>
          </a:p>
          <a:p>
            <a:r>
              <a:rPr lang="sv-SE" dirty="0"/>
              <a:t>Omvärldsbevakning</a:t>
            </a:r>
          </a:p>
          <a:p>
            <a:r>
              <a:rPr lang="sv-SE" dirty="0"/>
              <a:t>Beslutets ekonomiska påverkan</a:t>
            </a:r>
          </a:p>
          <a:p>
            <a:r>
              <a:rPr lang="sv-SE" dirty="0"/>
              <a:t>Underlag för konsekvensbedömning av perspektiven</a:t>
            </a:r>
          </a:p>
          <a:p>
            <a:pPr lvl="1"/>
            <a:r>
              <a:rPr lang="sv-SE" dirty="0"/>
              <a:t>Jämställdhet</a:t>
            </a:r>
          </a:p>
          <a:p>
            <a:pPr lvl="1"/>
            <a:r>
              <a:rPr lang="sv-SE" dirty="0"/>
              <a:t>Barnrätt</a:t>
            </a:r>
          </a:p>
          <a:p>
            <a:pPr marL="457200" lvl="1" indent="0">
              <a:buNone/>
            </a:pPr>
            <a:endParaRPr lang="sv-SE" dirty="0"/>
          </a:p>
        </p:txBody>
      </p:sp>
      <p:sp>
        <p:nvSpPr>
          <p:cNvPr id="3" name="Rubrik 2">
            <a:extLst>
              <a:ext uri="{FF2B5EF4-FFF2-40B4-BE49-F238E27FC236}">
                <a16:creationId xmlns:a16="http://schemas.microsoft.com/office/drawing/2014/main" id="{BBCB7FB8-C844-8B36-4C79-9FBB50258932}"/>
              </a:ext>
            </a:extLst>
          </p:cNvPr>
          <p:cNvSpPr>
            <a:spLocks noGrp="1"/>
          </p:cNvSpPr>
          <p:nvPr>
            <p:ph type="title"/>
          </p:nvPr>
        </p:nvSpPr>
        <p:spPr/>
        <p:txBody>
          <a:bodyPr/>
          <a:lstStyle/>
          <a:p>
            <a:r>
              <a:rPr lang="sv-SE" dirty="0"/>
              <a:t>Innan du börjar skriva </a:t>
            </a:r>
          </a:p>
        </p:txBody>
      </p:sp>
      <p:sp>
        <p:nvSpPr>
          <p:cNvPr id="4" name="Platshållare för bildnummer 3">
            <a:extLst>
              <a:ext uri="{FF2B5EF4-FFF2-40B4-BE49-F238E27FC236}">
                <a16:creationId xmlns:a16="http://schemas.microsoft.com/office/drawing/2014/main" id="{FDD000DC-BFDD-2B31-94FE-1FE1810CC301}"/>
              </a:ext>
            </a:extLst>
          </p:cNvPr>
          <p:cNvSpPr>
            <a:spLocks noGrp="1"/>
          </p:cNvSpPr>
          <p:nvPr>
            <p:ph type="sldNum" sz="quarter" idx="14"/>
          </p:nvPr>
        </p:nvSpPr>
        <p:spPr/>
        <p:txBody>
          <a:bodyPr/>
          <a:lstStyle/>
          <a:p>
            <a:fld id="{77247564-E29A-4039-A521-FA633551344B}" type="slidenum">
              <a:rPr lang="sv-SE" smtClean="0"/>
              <a:pPr/>
              <a:t>36</a:t>
            </a:fld>
            <a:endParaRPr lang="sv-SE" dirty="0"/>
          </a:p>
        </p:txBody>
      </p:sp>
    </p:spTree>
    <p:extLst>
      <p:ext uri="{BB962C8B-B14F-4D97-AF65-F5344CB8AC3E}">
        <p14:creationId xmlns:p14="http://schemas.microsoft.com/office/powerpoint/2010/main" val="3489723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r>
              <a:rPr lang="sv-SE" dirty="0"/>
              <a:t>Exempelvis förändringar i regelverk, avgiftsförändringar, återrapporteringar, styrande dokument.</a:t>
            </a:r>
          </a:p>
          <a:p>
            <a:r>
              <a:rPr lang="sv-SE" dirty="0"/>
              <a:t>Återkommande ärenden som sker fortlöpande</a:t>
            </a:r>
          </a:p>
          <a:p>
            <a:r>
              <a:rPr lang="sv-SE" dirty="0"/>
              <a:t>Behovet av beslut kommer ”inifrån”</a:t>
            </a:r>
          </a:p>
        </p:txBody>
      </p:sp>
      <p:sp>
        <p:nvSpPr>
          <p:cNvPr id="3" name="Rubrik 2"/>
          <p:cNvSpPr>
            <a:spLocks noGrp="1"/>
          </p:cNvSpPr>
          <p:nvPr>
            <p:ph type="title"/>
          </p:nvPr>
        </p:nvSpPr>
        <p:spPr/>
        <p:txBody>
          <a:bodyPr/>
          <a:lstStyle/>
          <a:p>
            <a:r>
              <a:rPr lang="sv-SE" dirty="0"/>
              <a:t>Standardärende </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37</a:t>
            </a:fld>
            <a:endParaRPr lang="sv-SE" dirty="0"/>
          </a:p>
        </p:txBody>
      </p:sp>
    </p:spTree>
    <p:extLst>
      <p:ext uri="{BB962C8B-B14F-4D97-AF65-F5344CB8AC3E}">
        <p14:creationId xmlns:p14="http://schemas.microsoft.com/office/powerpoint/2010/main" val="3415548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133F5A-5142-FA66-0518-9AC93DB29F59}"/>
              </a:ext>
            </a:extLst>
          </p:cNvPr>
          <p:cNvSpPr>
            <a:spLocks noGrp="1"/>
          </p:cNvSpPr>
          <p:nvPr>
            <p:ph sz="quarter" idx="13"/>
          </p:nvPr>
        </p:nvSpPr>
        <p:spPr/>
        <p:txBody>
          <a:bodyPr>
            <a:normAutofit fontScale="92500" lnSpcReduction="20000"/>
          </a:bodyPr>
          <a:lstStyle/>
          <a:p>
            <a:pPr marL="0" indent="0" algn="l">
              <a:buNone/>
            </a:pPr>
            <a:r>
              <a:rPr lang="sv-SE" b="0" i="0" dirty="0">
                <a:effectLst/>
              </a:rPr>
              <a:t>Revisorernas uppgift är att varje år granska den verksamhet som bedrivs inom styrelsers och nämnders verksamhetsområden. När revisorerna granskat en verksamhet, sammanställer de sin granskning i en revisionsrapport, som sänds till berörda styrelser och nämnder.</a:t>
            </a:r>
          </a:p>
          <a:p>
            <a:pPr marL="0" indent="0" algn="l">
              <a:buNone/>
            </a:pPr>
            <a:br>
              <a:rPr lang="sv-SE" b="0" i="0" dirty="0">
                <a:effectLst/>
              </a:rPr>
            </a:br>
            <a:r>
              <a:rPr lang="sv-SE" b="0" i="0" dirty="0">
                <a:effectLst/>
              </a:rPr>
              <a:t>Resulterar ofta i att regiondirektören ges i uppdrag att säkerställa att vissa förändringar/åtgärder genomförs. </a:t>
            </a:r>
            <a:r>
              <a:rPr lang="sv-SE" b="1" i="0" dirty="0">
                <a:effectLst/>
              </a:rPr>
              <a:t>Viktigt att ange datum för när detta senast ska återrapporteras!</a:t>
            </a:r>
          </a:p>
        </p:txBody>
      </p:sp>
      <p:sp>
        <p:nvSpPr>
          <p:cNvPr id="3" name="Rubrik 2">
            <a:extLst>
              <a:ext uri="{FF2B5EF4-FFF2-40B4-BE49-F238E27FC236}">
                <a16:creationId xmlns:a16="http://schemas.microsoft.com/office/drawing/2014/main" id="{B3C058CA-519A-E881-9F06-4A98B73296A9}"/>
              </a:ext>
            </a:extLst>
          </p:cNvPr>
          <p:cNvSpPr>
            <a:spLocks noGrp="1"/>
          </p:cNvSpPr>
          <p:nvPr>
            <p:ph type="title"/>
          </p:nvPr>
        </p:nvSpPr>
        <p:spPr/>
        <p:txBody>
          <a:bodyPr/>
          <a:lstStyle/>
          <a:p>
            <a:r>
              <a:rPr lang="sv-SE" dirty="0"/>
              <a:t>Vad är en revisionsrapport?</a:t>
            </a:r>
          </a:p>
        </p:txBody>
      </p:sp>
      <p:sp>
        <p:nvSpPr>
          <p:cNvPr id="4" name="Platshållare för bildnummer 3">
            <a:extLst>
              <a:ext uri="{FF2B5EF4-FFF2-40B4-BE49-F238E27FC236}">
                <a16:creationId xmlns:a16="http://schemas.microsoft.com/office/drawing/2014/main" id="{B1EA696B-896D-0E50-868B-5F77A6D6CD05}"/>
              </a:ext>
            </a:extLst>
          </p:cNvPr>
          <p:cNvSpPr>
            <a:spLocks noGrp="1"/>
          </p:cNvSpPr>
          <p:nvPr>
            <p:ph type="sldNum" sz="quarter" idx="14"/>
          </p:nvPr>
        </p:nvSpPr>
        <p:spPr/>
        <p:txBody>
          <a:bodyPr/>
          <a:lstStyle/>
          <a:p>
            <a:fld id="{77247564-E29A-4039-A521-FA633551344B}" type="slidenum">
              <a:rPr lang="sv-SE" smtClean="0"/>
              <a:pPr/>
              <a:t>38</a:t>
            </a:fld>
            <a:endParaRPr lang="sv-SE" dirty="0"/>
          </a:p>
        </p:txBody>
      </p:sp>
    </p:spTree>
    <p:extLst>
      <p:ext uri="{BB962C8B-B14F-4D97-AF65-F5344CB8AC3E}">
        <p14:creationId xmlns:p14="http://schemas.microsoft.com/office/powerpoint/2010/main" val="20084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1844825"/>
            <a:ext cx="9747980" cy="2160240"/>
          </a:xfrm>
        </p:spPr>
        <p:txBody>
          <a:bodyPr>
            <a:normAutofit/>
          </a:bodyPr>
          <a:lstStyle/>
          <a:p>
            <a:pPr marL="0" indent="0">
              <a:buNone/>
            </a:pPr>
            <a:endParaRPr lang="sv-SE" dirty="0"/>
          </a:p>
          <a:p>
            <a:r>
              <a:rPr lang="sv-SE" dirty="0">
                <a:hlinkClick r:id="rId2"/>
              </a:rPr>
              <a:t>Revisionsrapport Granskning av investeringsprocessen för 2023</a:t>
            </a:r>
            <a:endParaRPr lang="sv-SE" dirty="0"/>
          </a:p>
        </p:txBody>
      </p:sp>
      <p:sp>
        <p:nvSpPr>
          <p:cNvPr id="3" name="Rubrik 2"/>
          <p:cNvSpPr>
            <a:spLocks noGrp="1"/>
          </p:cNvSpPr>
          <p:nvPr>
            <p:ph type="title"/>
          </p:nvPr>
        </p:nvSpPr>
        <p:spPr/>
        <p:txBody>
          <a:bodyPr/>
          <a:lstStyle/>
          <a:p>
            <a:r>
              <a:rPr lang="sv-SE" dirty="0"/>
              <a:t>Revisionsrapport - exempel</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39</a:t>
            </a:fld>
            <a:endParaRPr lang="sv-SE" dirty="0"/>
          </a:p>
        </p:txBody>
      </p:sp>
    </p:spTree>
    <p:extLst>
      <p:ext uri="{BB962C8B-B14F-4D97-AF65-F5344CB8AC3E}">
        <p14:creationId xmlns:p14="http://schemas.microsoft.com/office/powerpoint/2010/main" val="328986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48E6EE66-1183-3592-77A9-1A41C09B5F9D}"/>
              </a:ext>
            </a:extLst>
          </p:cNvPr>
          <p:cNvGraphicFramePr>
            <a:graphicFrameLocks noGrp="1"/>
          </p:cNvGraphicFramePr>
          <p:nvPr>
            <p:ph sz="quarter" idx="13"/>
            <p:extLst>
              <p:ext uri="{D42A27DB-BD31-4B8C-83A1-F6EECF244321}">
                <p14:modId xmlns:p14="http://schemas.microsoft.com/office/powerpoint/2010/main" val="3219384786"/>
              </p:ext>
            </p:extLst>
          </p:nvPr>
        </p:nvGraphicFramePr>
        <p:xfrm>
          <a:off x="1343472" y="2276872"/>
          <a:ext cx="8424937" cy="3240362"/>
        </p:xfrm>
        <a:graphic>
          <a:graphicData uri="http://schemas.openxmlformats.org/drawingml/2006/table">
            <a:tbl>
              <a:tblPr firstRow="1" firstCol="1" bandRow="1">
                <a:tableStyleId>{5C22544A-7EE6-4342-B048-85BDC9FD1C3A}</a:tableStyleId>
              </a:tblPr>
              <a:tblGrid>
                <a:gridCol w="1178682">
                  <a:extLst>
                    <a:ext uri="{9D8B030D-6E8A-4147-A177-3AD203B41FA5}">
                      <a16:colId xmlns:a16="http://schemas.microsoft.com/office/drawing/2014/main" val="1764952853"/>
                    </a:ext>
                  </a:extLst>
                </a:gridCol>
                <a:gridCol w="1178682">
                  <a:extLst>
                    <a:ext uri="{9D8B030D-6E8A-4147-A177-3AD203B41FA5}">
                      <a16:colId xmlns:a16="http://schemas.microsoft.com/office/drawing/2014/main" val="4135406444"/>
                    </a:ext>
                  </a:extLst>
                </a:gridCol>
                <a:gridCol w="1179806">
                  <a:extLst>
                    <a:ext uri="{9D8B030D-6E8A-4147-A177-3AD203B41FA5}">
                      <a16:colId xmlns:a16="http://schemas.microsoft.com/office/drawing/2014/main" val="3138910000"/>
                    </a:ext>
                  </a:extLst>
                </a:gridCol>
                <a:gridCol w="1179806">
                  <a:extLst>
                    <a:ext uri="{9D8B030D-6E8A-4147-A177-3AD203B41FA5}">
                      <a16:colId xmlns:a16="http://schemas.microsoft.com/office/drawing/2014/main" val="1650574313"/>
                    </a:ext>
                  </a:extLst>
                </a:gridCol>
                <a:gridCol w="1179806">
                  <a:extLst>
                    <a:ext uri="{9D8B030D-6E8A-4147-A177-3AD203B41FA5}">
                      <a16:colId xmlns:a16="http://schemas.microsoft.com/office/drawing/2014/main" val="3846977232"/>
                    </a:ext>
                  </a:extLst>
                </a:gridCol>
                <a:gridCol w="1348349">
                  <a:extLst>
                    <a:ext uri="{9D8B030D-6E8A-4147-A177-3AD203B41FA5}">
                      <a16:colId xmlns:a16="http://schemas.microsoft.com/office/drawing/2014/main" val="163931348"/>
                    </a:ext>
                  </a:extLst>
                </a:gridCol>
                <a:gridCol w="1179806">
                  <a:extLst>
                    <a:ext uri="{9D8B030D-6E8A-4147-A177-3AD203B41FA5}">
                      <a16:colId xmlns:a16="http://schemas.microsoft.com/office/drawing/2014/main" val="1478478122"/>
                    </a:ext>
                  </a:extLst>
                </a:gridCol>
              </a:tblGrid>
              <a:tr h="321575">
                <a:tc>
                  <a:txBody>
                    <a:bodyPr/>
                    <a:lstStyle/>
                    <a:p>
                      <a:pPr marL="36195" algn="ctr">
                        <a:lnSpc>
                          <a:spcPct val="110000"/>
                        </a:lnSpc>
                        <a:spcBef>
                          <a:spcPts val="100"/>
                        </a:spcBef>
                        <a:spcAft>
                          <a:spcPts val="500"/>
                        </a:spcAft>
                      </a:pPr>
                      <a:r>
                        <a:rPr lang="sv-SE" sz="1000">
                          <a:effectLst/>
                        </a:rPr>
                        <a:t>RSI</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SB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RB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RBS</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RS</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RF</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gn="ctr">
                        <a:lnSpc>
                          <a:spcPct val="110000"/>
                        </a:lnSpc>
                        <a:spcBef>
                          <a:spcPts val="100"/>
                        </a:spcBef>
                        <a:spcAft>
                          <a:spcPts val="500"/>
                        </a:spcAft>
                      </a:pPr>
                      <a:r>
                        <a:rPr lang="sv-SE" sz="1000">
                          <a:effectLst/>
                        </a:rPr>
                        <a:t>RFU</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8413698"/>
                  </a:ext>
                </a:extLst>
              </a:tr>
              <a:tr h="329779">
                <a:tc>
                  <a:txBody>
                    <a:bodyPr/>
                    <a:lstStyle/>
                    <a:p>
                      <a:pPr marL="36195">
                        <a:lnSpc>
                          <a:spcPct val="110000"/>
                        </a:lnSpc>
                        <a:spcBef>
                          <a:spcPts val="100"/>
                        </a:spcBef>
                        <a:spcAft>
                          <a:spcPts val="500"/>
                        </a:spcAft>
                      </a:pPr>
                      <a:r>
                        <a:rPr lang="sv-SE" sz="1000">
                          <a:effectLst/>
                        </a:rPr>
                        <a:t>9 jan</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16 jan</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24 jan</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8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22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23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7611"/>
                  </a:ext>
                </a:extLst>
              </a:tr>
              <a:tr h="321575">
                <a:tc>
                  <a:txBody>
                    <a:bodyPr/>
                    <a:lstStyle/>
                    <a:p>
                      <a:pPr marL="36195">
                        <a:lnSpc>
                          <a:spcPct val="110000"/>
                        </a:lnSpc>
                        <a:spcBef>
                          <a:spcPts val="100"/>
                        </a:spcBef>
                        <a:spcAft>
                          <a:spcPts val="500"/>
                        </a:spcAft>
                      </a:pPr>
                      <a:r>
                        <a:rPr lang="sv-SE" sz="1000">
                          <a:effectLst/>
                        </a:rPr>
                        <a:t>13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20 feb</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8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16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064722"/>
                  </a:ext>
                </a:extLst>
              </a:tr>
              <a:tr h="321575">
                <a:tc>
                  <a:txBody>
                    <a:bodyPr/>
                    <a:lstStyle/>
                    <a:p>
                      <a:pPr marL="36195">
                        <a:lnSpc>
                          <a:spcPct val="110000"/>
                        </a:lnSpc>
                        <a:spcBef>
                          <a:spcPts val="100"/>
                        </a:spcBef>
                        <a:spcAft>
                          <a:spcPts val="500"/>
                        </a:spcAft>
                      </a:pPr>
                      <a:r>
                        <a:rPr lang="sv-SE" sz="1000">
                          <a:effectLst/>
                        </a:rPr>
                        <a:t>13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20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21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29 mar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5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25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26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127456"/>
                  </a:ext>
                </a:extLst>
              </a:tr>
              <a:tr h="321575">
                <a:tc>
                  <a:txBody>
                    <a:bodyPr/>
                    <a:lstStyle/>
                    <a:p>
                      <a:pPr marL="36195">
                        <a:lnSpc>
                          <a:spcPct val="110000"/>
                        </a:lnSpc>
                        <a:spcBef>
                          <a:spcPts val="100"/>
                        </a:spcBef>
                        <a:spcAft>
                          <a:spcPts val="500"/>
                        </a:spcAft>
                      </a:pPr>
                      <a:r>
                        <a:rPr lang="sv-SE" sz="1000">
                          <a:effectLst/>
                        </a:rPr>
                        <a:t>11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17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25 apr</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3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10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713719"/>
                  </a:ext>
                </a:extLst>
              </a:tr>
              <a:tr h="329779">
                <a:tc>
                  <a:txBody>
                    <a:bodyPr/>
                    <a:lstStyle/>
                    <a:p>
                      <a:pPr marL="36195">
                        <a:lnSpc>
                          <a:spcPct val="110000"/>
                        </a:lnSpc>
                        <a:spcBef>
                          <a:spcPts val="100"/>
                        </a:spcBef>
                        <a:spcAft>
                          <a:spcPts val="500"/>
                        </a:spcAft>
                      </a:pPr>
                      <a:r>
                        <a:rPr lang="sv-SE" sz="1000">
                          <a:effectLst/>
                        </a:rPr>
                        <a:t>8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15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23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29 maj</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13 jun</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20-21 jun</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078318"/>
                  </a:ext>
                </a:extLst>
              </a:tr>
              <a:tr h="321575">
                <a:tc>
                  <a:txBody>
                    <a:bodyPr/>
                    <a:lstStyle/>
                    <a:p>
                      <a:pPr marL="36195">
                        <a:lnSpc>
                          <a:spcPct val="110000"/>
                        </a:lnSpc>
                        <a:spcBef>
                          <a:spcPts val="100"/>
                        </a:spcBef>
                        <a:spcAft>
                          <a:spcPts val="500"/>
                        </a:spcAft>
                      </a:pPr>
                      <a:r>
                        <a:rPr lang="sv-SE" sz="1000">
                          <a:effectLst/>
                        </a:rPr>
                        <a:t>14 aug</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21 aug</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29 aug</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6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13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5260234"/>
                  </a:ext>
                </a:extLst>
              </a:tr>
              <a:tr h="321575">
                <a:tc>
                  <a:txBody>
                    <a:bodyPr/>
                    <a:lstStyle/>
                    <a:p>
                      <a:pPr marL="36195">
                        <a:lnSpc>
                          <a:spcPct val="110000"/>
                        </a:lnSpc>
                        <a:spcBef>
                          <a:spcPts val="100"/>
                        </a:spcBef>
                        <a:spcAft>
                          <a:spcPts val="500"/>
                        </a:spcAft>
                      </a:pPr>
                      <a:r>
                        <a:rPr lang="sv-SE" sz="1000">
                          <a:effectLst/>
                        </a:rPr>
                        <a:t>4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11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19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27 sep</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10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18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19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004166"/>
                  </a:ext>
                </a:extLst>
              </a:tr>
              <a:tr h="329779">
                <a:tc>
                  <a:txBody>
                    <a:bodyPr/>
                    <a:lstStyle/>
                    <a:p>
                      <a:pPr marL="36195">
                        <a:lnSpc>
                          <a:spcPct val="110000"/>
                        </a:lnSpc>
                        <a:spcBef>
                          <a:spcPts val="100"/>
                        </a:spcBef>
                        <a:spcAft>
                          <a:spcPts val="500"/>
                        </a:spcAft>
                      </a:pPr>
                      <a:r>
                        <a:rPr lang="sv-SE" sz="1000">
                          <a:effectLst/>
                        </a:rPr>
                        <a:t>9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16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24 okt</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8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21-22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2972978"/>
                  </a:ext>
                </a:extLst>
              </a:tr>
              <a:tr h="321575">
                <a:tc>
                  <a:txBody>
                    <a:bodyPr/>
                    <a:lstStyle/>
                    <a:p>
                      <a:pPr marL="36195">
                        <a:lnSpc>
                          <a:spcPct val="110000"/>
                        </a:lnSpc>
                        <a:spcBef>
                          <a:spcPts val="100"/>
                        </a:spcBef>
                        <a:spcAft>
                          <a:spcPts val="500"/>
                        </a:spcAft>
                      </a:pPr>
                      <a:r>
                        <a:rPr lang="sv-SE" sz="1000">
                          <a:effectLst/>
                        </a:rPr>
                        <a:t>6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13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21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29 nov</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7 dec</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a:effectLst/>
                        </a:rPr>
                        <a:t> </a:t>
                      </a:r>
                      <a:endParaRPr lang="sv-SE"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6195">
                        <a:lnSpc>
                          <a:spcPct val="110000"/>
                        </a:lnSpc>
                        <a:spcBef>
                          <a:spcPts val="100"/>
                        </a:spcBef>
                        <a:spcAft>
                          <a:spcPts val="500"/>
                        </a:spcAft>
                      </a:pPr>
                      <a:r>
                        <a:rPr lang="sv-SE" sz="1000" dirty="0">
                          <a:effectLst/>
                        </a:rPr>
                        <a:t> </a:t>
                      </a:r>
                      <a:endParaRPr lang="sv-S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76631"/>
                  </a:ext>
                </a:extLst>
              </a:tr>
            </a:tbl>
          </a:graphicData>
        </a:graphic>
      </p:graphicFrame>
      <p:sp>
        <p:nvSpPr>
          <p:cNvPr id="3" name="Rubrik 2">
            <a:extLst>
              <a:ext uri="{FF2B5EF4-FFF2-40B4-BE49-F238E27FC236}">
                <a16:creationId xmlns:a16="http://schemas.microsoft.com/office/drawing/2014/main" id="{1EFC709E-F951-FEA9-7D39-0172309AE345}"/>
              </a:ext>
            </a:extLst>
          </p:cNvPr>
          <p:cNvSpPr>
            <a:spLocks noGrp="1"/>
          </p:cNvSpPr>
          <p:nvPr>
            <p:ph type="title"/>
          </p:nvPr>
        </p:nvSpPr>
        <p:spPr/>
        <p:txBody>
          <a:bodyPr/>
          <a:lstStyle/>
          <a:p>
            <a:r>
              <a:rPr lang="sv-SE" dirty="0"/>
              <a:t>Beredningsplan RS 2023</a:t>
            </a:r>
          </a:p>
        </p:txBody>
      </p:sp>
      <p:sp>
        <p:nvSpPr>
          <p:cNvPr id="4" name="Platshållare för bildnummer 3">
            <a:extLst>
              <a:ext uri="{FF2B5EF4-FFF2-40B4-BE49-F238E27FC236}">
                <a16:creationId xmlns:a16="http://schemas.microsoft.com/office/drawing/2014/main" id="{78B56870-99CC-DBA8-356A-0CF7CB44E5FB}"/>
              </a:ext>
            </a:extLst>
          </p:cNvPr>
          <p:cNvSpPr>
            <a:spLocks noGrp="1"/>
          </p:cNvSpPr>
          <p:nvPr>
            <p:ph type="sldNum" sz="quarter" idx="14"/>
          </p:nvPr>
        </p:nvSpPr>
        <p:spPr/>
        <p:txBody>
          <a:bodyPr/>
          <a:lstStyle/>
          <a:p>
            <a:fld id="{77247564-E29A-4039-A521-FA633551344B}" type="slidenum">
              <a:rPr lang="sv-SE" smtClean="0"/>
              <a:pPr/>
              <a:t>4</a:t>
            </a:fld>
            <a:endParaRPr lang="sv-SE" dirty="0"/>
          </a:p>
        </p:txBody>
      </p:sp>
    </p:spTree>
    <p:extLst>
      <p:ext uri="{BB962C8B-B14F-4D97-AF65-F5344CB8AC3E}">
        <p14:creationId xmlns:p14="http://schemas.microsoft.com/office/powerpoint/2010/main" val="151811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09FC58B-BB9F-0522-0B6A-E683BE6BAAC4}"/>
              </a:ext>
            </a:extLst>
          </p:cNvPr>
          <p:cNvSpPr>
            <a:spLocks noGrp="1"/>
          </p:cNvSpPr>
          <p:nvPr>
            <p:ph sz="quarter" idx="13"/>
          </p:nvPr>
        </p:nvSpPr>
        <p:spPr>
          <a:xfrm>
            <a:off x="1217613" y="2348880"/>
            <a:ext cx="9747980" cy="3536951"/>
          </a:xfrm>
        </p:spPr>
        <p:txBody>
          <a:bodyPr>
            <a:normAutofit/>
          </a:bodyPr>
          <a:lstStyle/>
          <a:p>
            <a:r>
              <a:rPr lang="sv-SE" dirty="0"/>
              <a:t>Inställning konklusion – håller med/håller inte med</a:t>
            </a:r>
          </a:p>
          <a:p>
            <a:r>
              <a:rPr lang="sv-SE" dirty="0"/>
              <a:t>Svara på revisionens rekommendationer genom tre grundläggande frågor:</a:t>
            </a:r>
          </a:p>
          <a:p>
            <a:pPr lvl="1"/>
            <a:r>
              <a:rPr lang="sv-SE" dirty="0"/>
              <a:t>Vad har gjorts på området sedan revisionen genomfördes?</a:t>
            </a:r>
          </a:p>
          <a:p>
            <a:pPr lvl="1"/>
            <a:r>
              <a:rPr lang="sv-SE" dirty="0"/>
              <a:t>Vad pågår?</a:t>
            </a:r>
          </a:p>
          <a:p>
            <a:pPr lvl="1"/>
            <a:r>
              <a:rPr lang="sv-SE" dirty="0"/>
              <a:t>Vad planeras på kort och lång sikt?</a:t>
            </a:r>
          </a:p>
        </p:txBody>
      </p:sp>
      <p:sp>
        <p:nvSpPr>
          <p:cNvPr id="3" name="Rubrik 2">
            <a:extLst>
              <a:ext uri="{FF2B5EF4-FFF2-40B4-BE49-F238E27FC236}">
                <a16:creationId xmlns:a16="http://schemas.microsoft.com/office/drawing/2014/main" id="{173729E3-6AB8-D7C5-21DE-E8240199120D}"/>
              </a:ext>
            </a:extLst>
          </p:cNvPr>
          <p:cNvSpPr>
            <a:spLocks noGrp="1"/>
          </p:cNvSpPr>
          <p:nvPr>
            <p:ph type="title"/>
          </p:nvPr>
        </p:nvSpPr>
        <p:spPr/>
        <p:txBody>
          <a:bodyPr>
            <a:normAutofit fontScale="90000"/>
          </a:bodyPr>
          <a:lstStyle/>
          <a:p>
            <a:r>
              <a:rPr lang="sv-SE" dirty="0"/>
              <a:t>Revisionsrapport – regionens kommentarer</a:t>
            </a:r>
          </a:p>
        </p:txBody>
      </p:sp>
      <p:sp>
        <p:nvSpPr>
          <p:cNvPr id="4" name="Platshållare för bildnummer 3">
            <a:extLst>
              <a:ext uri="{FF2B5EF4-FFF2-40B4-BE49-F238E27FC236}">
                <a16:creationId xmlns:a16="http://schemas.microsoft.com/office/drawing/2014/main" id="{4E95CE97-F6B7-DF61-9462-D96BC5AFD568}"/>
              </a:ext>
            </a:extLst>
          </p:cNvPr>
          <p:cNvSpPr>
            <a:spLocks noGrp="1"/>
          </p:cNvSpPr>
          <p:nvPr>
            <p:ph type="sldNum" sz="quarter" idx="14"/>
          </p:nvPr>
        </p:nvSpPr>
        <p:spPr/>
        <p:txBody>
          <a:bodyPr/>
          <a:lstStyle/>
          <a:p>
            <a:fld id="{77247564-E29A-4039-A521-FA633551344B}" type="slidenum">
              <a:rPr lang="sv-SE" smtClean="0"/>
              <a:pPr/>
              <a:t>40</a:t>
            </a:fld>
            <a:endParaRPr lang="sv-SE" dirty="0"/>
          </a:p>
        </p:txBody>
      </p:sp>
    </p:spTree>
    <p:extLst>
      <p:ext uri="{BB962C8B-B14F-4D97-AF65-F5344CB8AC3E}">
        <p14:creationId xmlns:p14="http://schemas.microsoft.com/office/powerpoint/2010/main" val="3790333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706508D-25C5-1C21-87C4-CCABC0FB86EF}"/>
              </a:ext>
            </a:extLst>
          </p:cNvPr>
          <p:cNvSpPr>
            <a:spLocks noGrp="1"/>
          </p:cNvSpPr>
          <p:nvPr>
            <p:ph sz="quarter" idx="13"/>
          </p:nvPr>
        </p:nvSpPr>
        <p:spPr/>
        <p:txBody>
          <a:bodyPr/>
          <a:lstStyle/>
          <a:p>
            <a:pPr marL="0" indent="0" algn="l">
              <a:buNone/>
            </a:pPr>
            <a:r>
              <a:rPr lang="sv-SE" b="0" i="0" dirty="0">
                <a:solidFill>
                  <a:srgbClr val="000000"/>
                </a:solidFill>
                <a:effectLst/>
                <a:latin typeface="open_sansregular"/>
              </a:rPr>
              <a:t>Innan regeringen tar ställning till ett förslag skickas det på remiss till myndigheter, organisationer och andra intressenter. Regeringen vill veta vad de som berörs tycker och vilket stöd som förslaget har. Även allmänheten har rätt att lämna synpunkter.</a:t>
            </a:r>
          </a:p>
          <a:p>
            <a:pPr marL="0" indent="0" algn="l">
              <a:buNone/>
            </a:pPr>
            <a:r>
              <a:rPr lang="sv-SE" dirty="0">
                <a:solidFill>
                  <a:srgbClr val="000000"/>
                </a:solidFill>
                <a:latin typeface="open_sansregular"/>
              </a:rPr>
              <a:t>Exempelvis ändringar i lagar, förordningar eller resultat av utredningar.</a:t>
            </a:r>
            <a:endParaRPr lang="sv-SE" b="0" i="0" dirty="0">
              <a:solidFill>
                <a:srgbClr val="000000"/>
              </a:solidFill>
              <a:effectLst/>
              <a:latin typeface="open_sansregular"/>
            </a:endParaRPr>
          </a:p>
          <a:p>
            <a:endParaRPr lang="sv-SE" dirty="0"/>
          </a:p>
        </p:txBody>
      </p:sp>
      <p:sp>
        <p:nvSpPr>
          <p:cNvPr id="3" name="Rubrik 2">
            <a:extLst>
              <a:ext uri="{FF2B5EF4-FFF2-40B4-BE49-F238E27FC236}">
                <a16:creationId xmlns:a16="http://schemas.microsoft.com/office/drawing/2014/main" id="{0B095F18-F314-27C8-A801-CD75C0D701B9}"/>
              </a:ext>
            </a:extLst>
          </p:cNvPr>
          <p:cNvSpPr>
            <a:spLocks noGrp="1"/>
          </p:cNvSpPr>
          <p:nvPr>
            <p:ph type="title"/>
          </p:nvPr>
        </p:nvSpPr>
        <p:spPr/>
        <p:txBody>
          <a:bodyPr/>
          <a:lstStyle/>
          <a:p>
            <a:r>
              <a:rPr lang="sv-SE" dirty="0"/>
              <a:t>Vad är en remiss?</a:t>
            </a:r>
          </a:p>
        </p:txBody>
      </p:sp>
      <p:sp>
        <p:nvSpPr>
          <p:cNvPr id="4" name="Platshållare för bildnummer 3">
            <a:extLst>
              <a:ext uri="{FF2B5EF4-FFF2-40B4-BE49-F238E27FC236}">
                <a16:creationId xmlns:a16="http://schemas.microsoft.com/office/drawing/2014/main" id="{CE1EFA20-5358-768F-23D2-EC0812A944FF}"/>
              </a:ext>
            </a:extLst>
          </p:cNvPr>
          <p:cNvSpPr>
            <a:spLocks noGrp="1"/>
          </p:cNvSpPr>
          <p:nvPr>
            <p:ph type="sldNum" sz="quarter" idx="14"/>
          </p:nvPr>
        </p:nvSpPr>
        <p:spPr/>
        <p:txBody>
          <a:bodyPr/>
          <a:lstStyle/>
          <a:p>
            <a:fld id="{77247564-E29A-4039-A521-FA633551344B}" type="slidenum">
              <a:rPr lang="sv-SE" smtClean="0"/>
              <a:pPr/>
              <a:t>41</a:t>
            </a:fld>
            <a:endParaRPr lang="sv-SE" dirty="0"/>
          </a:p>
        </p:txBody>
      </p:sp>
    </p:spTree>
    <p:extLst>
      <p:ext uri="{BB962C8B-B14F-4D97-AF65-F5344CB8AC3E}">
        <p14:creationId xmlns:p14="http://schemas.microsoft.com/office/powerpoint/2010/main" val="4252115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a:bodyPr>
          <a:lstStyle/>
          <a:p>
            <a:r>
              <a:rPr lang="sv-SE" dirty="0">
                <a:hlinkClick r:id="rId2"/>
              </a:rPr>
              <a:t>Remiss av SOU 2023:10 Tandvårdens stöd till våldsutsatta – nämndsärende</a:t>
            </a:r>
            <a:endParaRPr lang="sv-SE" dirty="0"/>
          </a:p>
          <a:p>
            <a:r>
              <a:rPr lang="sv-SE" dirty="0">
                <a:hlinkClick r:id="rId3"/>
              </a:rPr>
              <a:t>Remissyttrande över SOU 2023:10 Tandvårdens stöd till våldsutsatta - bilaga 1</a:t>
            </a:r>
            <a:r>
              <a:rPr lang="sv-SE" dirty="0"/>
              <a:t>  </a:t>
            </a:r>
          </a:p>
        </p:txBody>
      </p:sp>
      <p:sp>
        <p:nvSpPr>
          <p:cNvPr id="3" name="Rubrik 2"/>
          <p:cNvSpPr>
            <a:spLocks noGrp="1"/>
          </p:cNvSpPr>
          <p:nvPr>
            <p:ph type="title"/>
          </p:nvPr>
        </p:nvSpPr>
        <p:spPr/>
        <p:txBody>
          <a:bodyPr/>
          <a:lstStyle/>
          <a:p>
            <a:r>
              <a:rPr lang="sv-SE" dirty="0"/>
              <a:t>Remiss - exempel</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42</a:t>
            </a:fld>
            <a:endParaRPr lang="sv-SE" dirty="0"/>
          </a:p>
        </p:txBody>
      </p:sp>
    </p:spTree>
    <p:extLst>
      <p:ext uri="{BB962C8B-B14F-4D97-AF65-F5344CB8AC3E}">
        <p14:creationId xmlns:p14="http://schemas.microsoft.com/office/powerpoint/2010/main" val="4233336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l"/>
            <a:r>
              <a:rPr lang="sv-SE" dirty="0"/>
              <a:t>Ärendehantering i Ciceron</a:t>
            </a:r>
          </a:p>
        </p:txBody>
      </p:sp>
      <p:sp>
        <p:nvSpPr>
          <p:cNvPr id="3" name="Platshållare för bildnummer 2"/>
          <p:cNvSpPr>
            <a:spLocks noGrp="1"/>
          </p:cNvSpPr>
          <p:nvPr>
            <p:ph type="sldNum" sz="quarter" idx="14"/>
          </p:nvPr>
        </p:nvSpPr>
        <p:spPr/>
        <p:txBody>
          <a:bodyPr/>
          <a:lstStyle/>
          <a:p>
            <a:fld id="{77247564-E29A-4039-A521-FA633551344B}" type="slidenum">
              <a:rPr lang="sv-SE" smtClean="0"/>
              <a:t>43</a:t>
            </a:fld>
            <a:endParaRPr lang="sv-SE" dirty="0"/>
          </a:p>
        </p:txBody>
      </p:sp>
    </p:spTree>
    <p:extLst>
      <p:ext uri="{BB962C8B-B14F-4D97-AF65-F5344CB8AC3E}">
        <p14:creationId xmlns:p14="http://schemas.microsoft.com/office/powerpoint/2010/main" val="545530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6E89653-528F-B41E-A1C7-90EF1AFD1489}"/>
              </a:ext>
            </a:extLst>
          </p:cNvPr>
          <p:cNvSpPr>
            <a:spLocks noGrp="1"/>
          </p:cNvSpPr>
          <p:nvPr>
            <p:ph type="title"/>
          </p:nvPr>
        </p:nvSpPr>
        <p:spPr>
          <a:xfrm>
            <a:off x="1415480" y="520330"/>
            <a:ext cx="7970838" cy="1111250"/>
          </a:xfrm>
        </p:spPr>
        <p:txBody>
          <a:bodyPr>
            <a:normAutofit fontScale="90000"/>
          </a:bodyPr>
          <a:lstStyle/>
          <a:p>
            <a:r>
              <a:rPr lang="sv-SE" sz="4900" dirty="0">
                <a:solidFill>
                  <a:schemeClr val="tx1"/>
                </a:solidFill>
              </a:rPr>
              <a:t>Ciceron</a:t>
            </a:r>
            <a:r>
              <a:rPr lang="sv-SE" sz="4400" dirty="0">
                <a:solidFill>
                  <a:schemeClr val="tx1"/>
                </a:solidFill>
              </a:rPr>
              <a:t> – regionens diarium (arkiv) </a:t>
            </a:r>
          </a:p>
        </p:txBody>
      </p:sp>
      <p:sp>
        <p:nvSpPr>
          <p:cNvPr id="5" name="Platshållare för innehåll 1">
            <a:extLst>
              <a:ext uri="{FF2B5EF4-FFF2-40B4-BE49-F238E27FC236}">
                <a16:creationId xmlns:a16="http://schemas.microsoft.com/office/drawing/2014/main" id="{B8C9AC8C-53CC-B9CE-5455-90E87C887DF4}"/>
              </a:ext>
            </a:extLst>
          </p:cNvPr>
          <p:cNvSpPr txBox="1">
            <a:spLocks/>
          </p:cNvSpPr>
          <p:nvPr/>
        </p:nvSpPr>
        <p:spPr>
          <a:xfrm>
            <a:off x="1415480" y="1844824"/>
            <a:ext cx="3960440" cy="3536951"/>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Används som arkiv för regionens handlingar.</a:t>
            </a:r>
          </a:p>
          <a:p>
            <a:r>
              <a:rPr lang="sv-SE" dirty="0"/>
              <a:t>Nytt är att vi nu även skriver våra ärenden, tjänsteskrivelser, direkt i Ciceron!</a:t>
            </a:r>
          </a:p>
        </p:txBody>
      </p:sp>
      <p:pic>
        <p:nvPicPr>
          <p:cNvPr id="8" name="Bildobjekt 7">
            <a:extLst>
              <a:ext uri="{FF2B5EF4-FFF2-40B4-BE49-F238E27FC236}">
                <a16:creationId xmlns:a16="http://schemas.microsoft.com/office/drawing/2014/main" id="{83BD8BB0-9AFC-4EF0-87A5-824462CDB6CA}"/>
              </a:ext>
            </a:extLst>
          </p:cNvPr>
          <p:cNvPicPr>
            <a:picLocks noChangeAspect="1"/>
          </p:cNvPicPr>
          <p:nvPr/>
        </p:nvPicPr>
        <p:blipFill>
          <a:blip r:embed="rId2"/>
          <a:stretch>
            <a:fillRect/>
          </a:stretch>
        </p:blipFill>
        <p:spPr>
          <a:xfrm>
            <a:off x="6816080" y="1917278"/>
            <a:ext cx="3390900" cy="3248025"/>
          </a:xfrm>
          <a:prstGeom prst="rect">
            <a:avLst/>
          </a:prstGeom>
        </p:spPr>
      </p:pic>
    </p:spTree>
    <p:extLst>
      <p:ext uri="{BB962C8B-B14F-4D97-AF65-F5344CB8AC3E}">
        <p14:creationId xmlns:p14="http://schemas.microsoft.com/office/powerpoint/2010/main" val="1597868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6E89653-528F-B41E-A1C7-90EF1AFD1489}"/>
              </a:ext>
            </a:extLst>
          </p:cNvPr>
          <p:cNvSpPr>
            <a:spLocks noGrp="1"/>
          </p:cNvSpPr>
          <p:nvPr>
            <p:ph type="title"/>
          </p:nvPr>
        </p:nvSpPr>
        <p:spPr>
          <a:xfrm>
            <a:off x="1415480" y="520330"/>
            <a:ext cx="7970838" cy="1111250"/>
          </a:xfrm>
        </p:spPr>
        <p:txBody>
          <a:bodyPr>
            <a:normAutofit/>
          </a:bodyPr>
          <a:lstStyle/>
          <a:p>
            <a:r>
              <a:rPr lang="sv-SE" sz="4900" dirty="0">
                <a:solidFill>
                  <a:schemeClr val="tx1"/>
                </a:solidFill>
              </a:rPr>
              <a:t>Fördelar med Ciceron</a:t>
            </a:r>
            <a:endParaRPr lang="sv-SE" sz="4400" dirty="0">
              <a:solidFill>
                <a:srgbClr val="FF0000"/>
              </a:solidFill>
            </a:endParaRPr>
          </a:p>
        </p:txBody>
      </p:sp>
      <p:sp>
        <p:nvSpPr>
          <p:cNvPr id="5" name="Platshållare för innehåll 1">
            <a:extLst>
              <a:ext uri="{FF2B5EF4-FFF2-40B4-BE49-F238E27FC236}">
                <a16:creationId xmlns:a16="http://schemas.microsoft.com/office/drawing/2014/main" id="{B8C9AC8C-53CC-B9CE-5455-90E87C887DF4}"/>
              </a:ext>
            </a:extLst>
          </p:cNvPr>
          <p:cNvSpPr txBox="1">
            <a:spLocks/>
          </p:cNvSpPr>
          <p:nvPr/>
        </p:nvSpPr>
        <p:spPr>
          <a:xfrm>
            <a:off x="1415480" y="1844824"/>
            <a:ext cx="7776864" cy="3536951"/>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Arbetsmaterial som går att ändra (så vi inte får flera versioner i arkivet)</a:t>
            </a:r>
          </a:p>
          <a:p>
            <a:r>
              <a:rPr lang="sv-SE" dirty="0"/>
              <a:t>Allt görs i samma system</a:t>
            </a:r>
          </a:p>
          <a:p>
            <a:r>
              <a:rPr lang="sv-SE" dirty="0"/>
              <a:t>Enkelt att hitta!</a:t>
            </a:r>
          </a:p>
          <a:p>
            <a:endParaRPr lang="sv-SE" dirty="0"/>
          </a:p>
        </p:txBody>
      </p:sp>
    </p:spTree>
    <p:extLst>
      <p:ext uri="{BB962C8B-B14F-4D97-AF65-F5344CB8AC3E}">
        <p14:creationId xmlns:p14="http://schemas.microsoft.com/office/powerpoint/2010/main" val="2052976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6E89653-528F-B41E-A1C7-90EF1AFD1489}"/>
              </a:ext>
            </a:extLst>
          </p:cNvPr>
          <p:cNvSpPr>
            <a:spLocks noGrp="1"/>
          </p:cNvSpPr>
          <p:nvPr>
            <p:ph type="title"/>
          </p:nvPr>
        </p:nvSpPr>
        <p:spPr>
          <a:xfrm>
            <a:off x="1415480" y="520330"/>
            <a:ext cx="7970838" cy="1111250"/>
          </a:xfrm>
        </p:spPr>
        <p:txBody>
          <a:bodyPr>
            <a:normAutofit/>
          </a:bodyPr>
          <a:lstStyle/>
          <a:p>
            <a:r>
              <a:rPr lang="sv-SE" sz="4400" dirty="0">
                <a:solidFill>
                  <a:schemeClr val="tx1"/>
                </a:solidFill>
              </a:rPr>
              <a:t>Översikt i Ciceron</a:t>
            </a:r>
          </a:p>
        </p:txBody>
      </p:sp>
      <p:sp>
        <p:nvSpPr>
          <p:cNvPr id="5" name="Platshållare för innehåll 1">
            <a:extLst>
              <a:ext uri="{FF2B5EF4-FFF2-40B4-BE49-F238E27FC236}">
                <a16:creationId xmlns:a16="http://schemas.microsoft.com/office/drawing/2014/main" id="{B8C9AC8C-53CC-B9CE-5455-90E87C887DF4}"/>
              </a:ext>
            </a:extLst>
          </p:cNvPr>
          <p:cNvSpPr txBox="1">
            <a:spLocks/>
          </p:cNvSpPr>
          <p:nvPr/>
        </p:nvSpPr>
        <p:spPr>
          <a:xfrm>
            <a:off x="1343472" y="1631580"/>
            <a:ext cx="9747980" cy="3536951"/>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En överblick av dina öppna ärenden går att se i Ciceron under ”Mina mappar”. </a:t>
            </a:r>
          </a:p>
        </p:txBody>
      </p:sp>
      <p:pic>
        <p:nvPicPr>
          <p:cNvPr id="6" name="Platshållare för bild 5">
            <a:extLst>
              <a:ext uri="{FF2B5EF4-FFF2-40B4-BE49-F238E27FC236}">
                <a16:creationId xmlns:a16="http://schemas.microsoft.com/office/drawing/2014/main" id="{5C632F64-AC76-A106-4519-1531A4171735}"/>
              </a:ext>
            </a:extLst>
          </p:cNvPr>
          <p:cNvPicPr>
            <a:picLocks noChangeAspect="1"/>
          </p:cNvPicPr>
          <p:nvPr/>
        </p:nvPicPr>
        <p:blipFill rotWithShape="1">
          <a:blip r:embed="rId2"/>
          <a:srcRect t="962" b="14369"/>
          <a:stretch/>
        </p:blipFill>
        <p:spPr>
          <a:xfrm>
            <a:off x="1452799" y="2760748"/>
            <a:ext cx="7896200" cy="3152770"/>
          </a:xfrm>
          <a:prstGeom prst="rect">
            <a:avLst/>
          </a:prstGeom>
        </p:spPr>
      </p:pic>
      <p:sp>
        <p:nvSpPr>
          <p:cNvPr id="2" name="textruta 1">
            <a:extLst>
              <a:ext uri="{FF2B5EF4-FFF2-40B4-BE49-F238E27FC236}">
                <a16:creationId xmlns:a16="http://schemas.microsoft.com/office/drawing/2014/main" id="{C0D088B9-6BCB-A4EC-61B6-03B08EF3E376}"/>
              </a:ext>
            </a:extLst>
          </p:cNvPr>
          <p:cNvSpPr txBox="1"/>
          <p:nvPr/>
        </p:nvSpPr>
        <p:spPr>
          <a:xfrm>
            <a:off x="3287688" y="4221088"/>
            <a:ext cx="4032448" cy="646331"/>
          </a:xfrm>
          <a:prstGeom prst="rect">
            <a:avLst/>
          </a:prstGeom>
          <a:noFill/>
        </p:spPr>
        <p:txBody>
          <a:bodyPr wrap="square" rtlCol="0">
            <a:spAutoFit/>
          </a:bodyPr>
          <a:lstStyle/>
          <a:p>
            <a:r>
              <a:rPr lang="sv-SE" dirty="0">
                <a:solidFill>
                  <a:srgbClr val="FF0000"/>
                </a:solidFill>
              </a:rPr>
              <a:t>Om avslutade ärenden ligger kvar, meddela registratur eller sekreterare!</a:t>
            </a:r>
          </a:p>
        </p:txBody>
      </p:sp>
      <p:sp>
        <p:nvSpPr>
          <p:cNvPr id="3" name="Pil: vänster 2">
            <a:extLst>
              <a:ext uri="{FF2B5EF4-FFF2-40B4-BE49-F238E27FC236}">
                <a16:creationId xmlns:a16="http://schemas.microsoft.com/office/drawing/2014/main" id="{947D505A-2124-A6FB-8048-41586C27FB79}"/>
              </a:ext>
            </a:extLst>
          </p:cNvPr>
          <p:cNvSpPr/>
          <p:nvPr/>
        </p:nvSpPr>
        <p:spPr>
          <a:xfrm>
            <a:off x="2843001" y="4337133"/>
            <a:ext cx="372679" cy="3160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3430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E4F0319-18C2-F0A2-1A7C-4BD44B430A4D}"/>
              </a:ext>
            </a:extLst>
          </p:cNvPr>
          <p:cNvSpPr>
            <a:spLocks noGrp="1"/>
          </p:cNvSpPr>
          <p:nvPr>
            <p:ph type="title"/>
          </p:nvPr>
        </p:nvSpPr>
        <p:spPr>
          <a:xfrm>
            <a:off x="839416" y="641251"/>
            <a:ext cx="7970793" cy="1112021"/>
          </a:xfrm>
        </p:spPr>
        <p:txBody>
          <a:bodyPr>
            <a:normAutofit/>
          </a:bodyPr>
          <a:lstStyle/>
          <a:p>
            <a:r>
              <a:rPr lang="sv-SE" sz="4400" dirty="0">
                <a:solidFill>
                  <a:schemeClr val="tx1"/>
                </a:solidFill>
              </a:rPr>
              <a:t>Bevakningsdatum</a:t>
            </a:r>
          </a:p>
        </p:txBody>
      </p:sp>
      <p:pic>
        <p:nvPicPr>
          <p:cNvPr id="7" name="Bildobjekt 6">
            <a:extLst>
              <a:ext uri="{FF2B5EF4-FFF2-40B4-BE49-F238E27FC236}">
                <a16:creationId xmlns:a16="http://schemas.microsoft.com/office/drawing/2014/main" id="{B5C681A0-81F8-9FCE-DE5E-BA93981191B7}"/>
              </a:ext>
            </a:extLst>
          </p:cNvPr>
          <p:cNvPicPr>
            <a:picLocks noChangeAspect="1"/>
          </p:cNvPicPr>
          <p:nvPr/>
        </p:nvPicPr>
        <p:blipFill rotWithShape="1">
          <a:blip r:embed="rId2">
            <a:extLst>
              <a:ext uri="{28A0092B-C50C-407E-A947-70E740481C1C}">
                <a14:useLocalDpi xmlns:a14="http://schemas.microsoft.com/office/drawing/2010/main" val="0"/>
              </a:ext>
            </a:extLst>
          </a:blip>
          <a:srcRect b="56039"/>
          <a:stretch/>
        </p:blipFill>
        <p:spPr>
          <a:xfrm>
            <a:off x="911962" y="1905254"/>
            <a:ext cx="4242460" cy="624630"/>
          </a:xfrm>
          <a:prstGeom prst="rect">
            <a:avLst/>
          </a:prstGeom>
          <a:ln w="12700">
            <a:solidFill>
              <a:schemeClr val="tx1"/>
            </a:solidFill>
          </a:ln>
        </p:spPr>
      </p:pic>
      <p:sp>
        <p:nvSpPr>
          <p:cNvPr id="8" name="Rektangel 7">
            <a:extLst>
              <a:ext uri="{FF2B5EF4-FFF2-40B4-BE49-F238E27FC236}">
                <a16:creationId xmlns:a16="http://schemas.microsoft.com/office/drawing/2014/main" id="{7BC1018E-619D-3666-212E-DD5EA27B14F3}"/>
              </a:ext>
            </a:extLst>
          </p:cNvPr>
          <p:cNvSpPr/>
          <p:nvPr/>
        </p:nvSpPr>
        <p:spPr>
          <a:xfrm>
            <a:off x="2495600" y="1905254"/>
            <a:ext cx="1219200" cy="255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2375051-4AE1-C4D6-D371-C98B0DC38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899" y="2996952"/>
            <a:ext cx="5572903" cy="2457793"/>
          </a:xfrm>
          <a:prstGeom prst="rect">
            <a:avLst/>
          </a:prstGeom>
          <a:ln w="12700">
            <a:solidFill>
              <a:schemeClr val="tx1"/>
            </a:solidFill>
          </a:ln>
        </p:spPr>
      </p:pic>
      <p:sp>
        <p:nvSpPr>
          <p:cNvPr id="10" name="Rektangel 9">
            <a:extLst>
              <a:ext uri="{FF2B5EF4-FFF2-40B4-BE49-F238E27FC236}">
                <a16:creationId xmlns:a16="http://schemas.microsoft.com/office/drawing/2014/main" id="{1D4A0475-6FFE-FE8B-1815-4EC367C42218}"/>
              </a:ext>
            </a:extLst>
          </p:cNvPr>
          <p:cNvSpPr/>
          <p:nvPr/>
        </p:nvSpPr>
        <p:spPr>
          <a:xfrm>
            <a:off x="6240016" y="3717032"/>
            <a:ext cx="409575" cy="1570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826FEBAE-2F74-10FF-0D93-6D5E2BBA2C7E}"/>
              </a:ext>
            </a:extLst>
          </p:cNvPr>
          <p:cNvSpPr txBox="1"/>
          <p:nvPr/>
        </p:nvSpPr>
        <p:spPr>
          <a:xfrm>
            <a:off x="888697" y="2823829"/>
            <a:ext cx="3552767" cy="2804037"/>
          </a:xfrm>
          <a:prstGeom prst="rect">
            <a:avLst/>
          </a:prstGeom>
          <a:noFill/>
        </p:spPr>
        <p:txBody>
          <a:bodyPr wrap="square" rtlCol="0">
            <a:spAutoFit/>
          </a:bodyPr>
          <a:lstStyle/>
          <a:p>
            <a:r>
              <a:rPr lang="sv-SE" sz="2400" dirty="0"/>
              <a:t>För att få påminnelser om ärenden/handlingar med bevakningstid:</a:t>
            </a:r>
          </a:p>
          <a:p>
            <a:pPr marL="342900" indent="-342900">
              <a:lnSpc>
                <a:spcPct val="150000"/>
              </a:lnSpc>
              <a:buFont typeface="+mj-lt"/>
              <a:buAutoNum type="arabicPeriod"/>
            </a:pPr>
            <a:r>
              <a:rPr lang="sv-SE" sz="2400" dirty="0">
                <a:sym typeface="Wingdings" panose="05000000000000000000" pitchFamily="2" charset="2"/>
              </a:rPr>
              <a:t></a:t>
            </a:r>
            <a:r>
              <a:rPr lang="sv-SE" sz="2400" dirty="0"/>
              <a:t>Mina inställningar</a:t>
            </a:r>
          </a:p>
          <a:p>
            <a:pPr marL="342900" indent="-342900">
              <a:lnSpc>
                <a:spcPct val="150000"/>
              </a:lnSpc>
              <a:buFont typeface="+mj-lt"/>
              <a:buAutoNum type="arabicPeriod"/>
            </a:pPr>
            <a:r>
              <a:rPr lang="sv-SE" sz="2400" dirty="0">
                <a:sym typeface="Wingdings" panose="05000000000000000000" pitchFamily="2" charset="2"/>
              </a:rPr>
              <a:t></a:t>
            </a:r>
            <a:r>
              <a:rPr lang="sv-SE" sz="2400" dirty="0"/>
              <a:t>Bevaka</a:t>
            </a:r>
          </a:p>
          <a:p>
            <a:pPr marL="342900" indent="-342900">
              <a:lnSpc>
                <a:spcPct val="150000"/>
              </a:lnSpc>
              <a:buFont typeface="+mj-lt"/>
              <a:buAutoNum type="arabicPeriod"/>
            </a:pPr>
            <a:r>
              <a:rPr lang="sv-SE" sz="2400" dirty="0"/>
              <a:t>Bocka i samtliga rutor</a:t>
            </a:r>
          </a:p>
        </p:txBody>
      </p:sp>
    </p:spTree>
    <p:extLst>
      <p:ext uri="{BB962C8B-B14F-4D97-AF65-F5344CB8AC3E}">
        <p14:creationId xmlns:p14="http://schemas.microsoft.com/office/powerpoint/2010/main" val="2537131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9456" y="641251"/>
            <a:ext cx="7970793" cy="1112021"/>
          </a:xfrm>
        </p:spPr>
        <p:txBody>
          <a:bodyPr>
            <a:normAutofit fontScale="90000"/>
          </a:bodyPr>
          <a:lstStyle/>
          <a:p>
            <a:r>
              <a:rPr lang="sv-SE" sz="4400" dirty="0">
                <a:solidFill>
                  <a:schemeClr val="tx1"/>
                </a:solidFill>
              </a:rPr>
              <a:t>Skapa tjänsteskrivelsen </a:t>
            </a:r>
            <a:r>
              <a:rPr lang="sv-SE" sz="4400" u="sng" dirty="0">
                <a:solidFill>
                  <a:schemeClr val="tx1"/>
                </a:solidFill>
              </a:rPr>
              <a:t>direkt</a:t>
            </a:r>
            <a:r>
              <a:rPr lang="sv-SE" sz="4400" dirty="0">
                <a:solidFill>
                  <a:schemeClr val="tx1"/>
                </a:solidFill>
              </a:rPr>
              <a:t> i Ciceron</a:t>
            </a:r>
          </a:p>
        </p:txBody>
      </p:sp>
      <p:sp>
        <p:nvSpPr>
          <p:cNvPr id="3" name="Platshållare för innehåll 2"/>
          <p:cNvSpPr>
            <a:spLocks noGrp="1"/>
          </p:cNvSpPr>
          <p:nvPr>
            <p:ph sz="half" idx="1"/>
          </p:nvPr>
        </p:nvSpPr>
        <p:spPr>
          <a:xfrm>
            <a:off x="1343472" y="2060848"/>
            <a:ext cx="7970795" cy="4065445"/>
          </a:xfrm>
        </p:spPr>
        <p:txBody>
          <a:bodyPr/>
          <a:lstStyle/>
          <a:p>
            <a:pPr marL="0" indent="0">
              <a:buNone/>
            </a:pPr>
            <a:r>
              <a:rPr lang="sv-SE" b="1" dirty="0"/>
              <a:t>Varför?</a:t>
            </a:r>
            <a:endParaRPr lang="sv-SE" dirty="0"/>
          </a:p>
          <a:p>
            <a:r>
              <a:rPr lang="sv-SE" dirty="0"/>
              <a:t>Så att alla ska kunna komma åt det, vid exempelvis frånvaro, sjukdom, sjukskrivning etc.</a:t>
            </a:r>
          </a:p>
          <a:p>
            <a:pPr marL="0" indent="0">
              <a:buNone/>
            </a:pPr>
            <a:r>
              <a:rPr lang="sv-SE" b="1" dirty="0"/>
              <a:t>Mindre bra att: </a:t>
            </a:r>
            <a:endParaRPr lang="sv-SE" dirty="0"/>
          </a:p>
          <a:p>
            <a:r>
              <a:rPr lang="sv-SE" dirty="0"/>
              <a:t>Skapa ärendet någon annanstans och sedan ladda upp det till Ciceron</a:t>
            </a:r>
          </a:p>
          <a:p>
            <a:r>
              <a:rPr lang="sv-SE" dirty="0"/>
              <a:t>Maila handlingarna till sekreteraren</a:t>
            </a:r>
          </a:p>
        </p:txBody>
      </p:sp>
    </p:spTree>
    <p:extLst>
      <p:ext uri="{BB962C8B-B14F-4D97-AF65-F5344CB8AC3E}">
        <p14:creationId xmlns:p14="http://schemas.microsoft.com/office/powerpoint/2010/main" val="220109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1424" y="641251"/>
            <a:ext cx="7970793" cy="1112021"/>
          </a:xfrm>
        </p:spPr>
        <p:txBody>
          <a:bodyPr>
            <a:normAutofit/>
          </a:bodyPr>
          <a:lstStyle/>
          <a:p>
            <a:r>
              <a:rPr lang="sv-SE" sz="4400" dirty="0">
                <a:solidFill>
                  <a:schemeClr val="tx1"/>
                </a:solidFill>
              </a:rPr>
              <a:t>Använd rätt mallar</a:t>
            </a:r>
          </a:p>
        </p:txBody>
      </p:sp>
      <p:sp>
        <p:nvSpPr>
          <p:cNvPr id="3" name="Platshållare för innehåll 2"/>
          <p:cNvSpPr>
            <a:spLocks noGrp="1"/>
          </p:cNvSpPr>
          <p:nvPr>
            <p:ph sz="half" idx="1"/>
          </p:nvPr>
        </p:nvSpPr>
        <p:spPr>
          <a:xfrm>
            <a:off x="1127448" y="1916832"/>
            <a:ext cx="7970795" cy="4065445"/>
          </a:xfrm>
        </p:spPr>
        <p:txBody>
          <a:bodyPr>
            <a:normAutofit fontScale="92500"/>
          </a:bodyPr>
          <a:lstStyle/>
          <a:p>
            <a:r>
              <a:rPr lang="sv-SE" dirty="0"/>
              <a:t>Viktigt att använda befintliga dokument- och formatmallar, se nedan. </a:t>
            </a:r>
          </a:p>
          <a:p>
            <a:endParaRPr lang="sv-SE" dirty="0"/>
          </a:p>
          <a:p>
            <a:endParaRPr lang="sv-SE" dirty="0"/>
          </a:p>
          <a:p>
            <a:endParaRPr lang="sv-SE" dirty="0"/>
          </a:p>
          <a:p>
            <a:endParaRPr lang="sv-SE" dirty="0"/>
          </a:p>
          <a:p>
            <a:r>
              <a:rPr lang="sv-SE" dirty="0"/>
              <a:t>Detta för att regionens grafiska profil ska följas samt att innehållet ska vara tillgängligt för alla (exempelvis vid talsyntes). </a:t>
            </a:r>
          </a:p>
          <a:p>
            <a:r>
              <a:rPr lang="sv-SE" dirty="0"/>
              <a:t>Ser till att innehållet/rubriker för den typ av ärende som ska skrivas blir rätt</a:t>
            </a:r>
          </a:p>
        </p:txBody>
      </p:sp>
      <p:pic>
        <p:nvPicPr>
          <p:cNvPr id="5" name="Bildobjekt 4"/>
          <p:cNvPicPr>
            <a:picLocks noChangeAspect="1"/>
          </p:cNvPicPr>
          <p:nvPr/>
        </p:nvPicPr>
        <p:blipFill>
          <a:blip r:embed="rId2"/>
          <a:stretch>
            <a:fillRect/>
          </a:stretch>
        </p:blipFill>
        <p:spPr>
          <a:xfrm>
            <a:off x="1487488" y="2492896"/>
            <a:ext cx="3932261" cy="1719221"/>
          </a:xfrm>
          <a:prstGeom prst="rect">
            <a:avLst/>
          </a:prstGeom>
        </p:spPr>
      </p:pic>
    </p:spTree>
    <p:extLst>
      <p:ext uri="{BB962C8B-B14F-4D97-AF65-F5344CB8AC3E}">
        <p14:creationId xmlns:p14="http://schemas.microsoft.com/office/powerpoint/2010/main" val="53377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72D6C1DA-3A0F-E296-CF29-35076A25F9CE}"/>
              </a:ext>
            </a:extLst>
          </p:cNvPr>
          <p:cNvGraphicFramePr>
            <a:graphicFrameLocks noGrp="1"/>
          </p:cNvGraphicFramePr>
          <p:nvPr>
            <p:ph sz="quarter" idx="13"/>
            <p:extLst>
              <p:ext uri="{D42A27DB-BD31-4B8C-83A1-F6EECF244321}">
                <p14:modId xmlns:p14="http://schemas.microsoft.com/office/powerpoint/2010/main" val="3759918083"/>
              </p:ext>
            </p:extLst>
          </p:nvPr>
        </p:nvGraphicFramePr>
        <p:xfrm>
          <a:off x="1487489" y="2420889"/>
          <a:ext cx="6484619" cy="2556370"/>
        </p:xfrm>
        <a:graphic>
          <a:graphicData uri="http://schemas.openxmlformats.org/drawingml/2006/table">
            <a:tbl>
              <a:tblPr firstRow="1" firstCol="1" bandRow="1">
                <a:tableStyleId>{5C22544A-7EE6-4342-B048-85BDC9FD1C3A}</a:tableStyleId>
              </a:tblPr>
              <a:tblGrid>
                <a:gridCol w="1162503">
                  <a:extLst>
                    <a:ext uri="{9D8B030D-6E8A-4147-A177-3AD203B41FA5}">
                      <a16:colId xmlns:a16="http://schemas.microsoft.com/office/drawing/2014/main" val="2528919875"/>
                    </a:ext>
                  </a:extLst>
                </a:gridCol>
                <a:gridCol w="1284007">
                  <a:extLst>
                    <a:ext uri="{9D8B030D-6E8A-4147-A177-3AD203B41FA5}">
                      <a16:colId xmlns:a16="http://schemas.microsoft.com/office/drawing/2014/main" val="1439321122"/>
                    </a:ext>
                  </a:extLst>
                </a:gridCol>
                <a:gridCol w="1284007">
                  <a:extLst>
                    <a:ext uri="{9D8B030D-6E8A-4147-A177-3AD203B41FA5}">
                      <a16:colId xmlns:a16="http://schemas.microsoft.com/office/drawing/2014/main" val="2816296400"/>
                    </a:ext>
                  </a:extLst>
                </a:gridCol>
                <a:gridCol w="1284007">
                  <a:extLst>
                    <a:ext uri="{9D8B030D-6E8A-4147-A177-3AD203B41FA5}">
                      <a16:colId xmlns:a16="http://schemas.microsoft.com/office/drawing/2014/main" val="1354455836"/>
                    </a:ext>
                  </a:extLst>
                </a:gridCol>
                <a:gridCol w="1470095">
                  <a:extLst>
                    <a:ext uri="{9D8B030D-6E8A-4147-A177-3AD203B41FA5}">
                      <a16:colId xmlns:a16="http://schemas.microsoft.com/office/drawing/2014/main" val="1907426604"/>
                    </a:ext>
                  </a:extLst>
                </a:gridCol>
              </a:tblGrid>
              <a:tr h="188810">
                <a:tc>
                  <a:txBody>
                    <a:bodyPr/>
                    <a:lstStyle/>
                    <a:p>
                      <a:pPr>
                        <a:lnSpc>
                          <a:spcPct val="115000"/>
                        </a:lnSpc>
                        <a:spcAft>
                          <a:spcPts val="500"/>
                        </a:spcAft>
                      </a:pPr>
                      <a:r>
                        <a:rPr lang="sv-SE" sz="1000">
                          <a:effectLst/>
                        </a:rPr>
                        <a:t>HSNI</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HSNB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HSN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RS</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RF</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87228"/>
                  </a:ext>
                </a:extLst>
              </a:tr>
              <a:tr h="298198">
                <a:tc>
                  <a:txBody>
                    <a:bodyPr/>
                    <a:lstStyle/>
                    <a:p>
                      <a:pPr>
                        <a:lnSpc>
                          <a:spcPct val="115000"/>
                        </a:lnSpc>
                        <a:spcAft>
                          <a:spcPts val="500"/>
                        </a:spcAft>
                      </a:pPr>
                      <a:r>
                        <a:rPr lang="sv-SE" sz="1000">
                          <a:effectLst/>
                        </a:rPr>
                        <a:t>6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24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27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dirty="0">
                          <a:effectLst/>
                        </a:rPr>
                        <a:t>16 mar</a:t>
                      </a:r>
                      <a:endParaRPr lang="sv-S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endParaRPr lang="sv-SE"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65393"/>
                  </a:ext>
                </a:extLst>
              </a:tr>
              <a:tr h="188810">
                <a:tc>
                  <a:txBody>
                    <a:bodyPr/>
                    <a:lstStyle/>
                    <a:p>
                      <a:pPr>
                        <a:lnSpc>
                          <a:spcPct val="115000"/>
                        </a:lnSpc>
                        <a:spcAft>
                          <a:spcPts val="500"/>
                        </a:spcAft>
                      </a:pPr>
                      <a:r>
                        <a:rPr lang="sv-SE" sz="1000">
                          <a:effectLst/>
                        </a:rPr>
                        <a:t>13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8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5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25-26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580784"/>
                  </a:ext>
                </a:extLst>
              </a:tr>
              <a:tr h="298198">
                <a:tc>
                  <a:txBody>
                    <a:bodyPr/>
                    <a:lstStyle/>
                    <a:p>
                      <a:pPr>
                        <a:lnSpc>
                          <a:spcPct val="115000"/>
                        </a:lnSpc>
                        <a:spcAft>
                          <a:spcPts val="500"/>
                        </a:spcAft>
                      </a:pPr>
                      <a:r>
                        <a:rPr lang="sv-SE" sz="1000">
                          <a:effectLst/>
                        </a:rPr>
                        <a:t>8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30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dirty="0">
                          <a:effectLst/>
                        </a:rPr>
                        <a:t>10 maj</a:t>
                      </a:r>
                      <a:endParaRPr lang="sv-S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endParaRPr lang="sv-SE"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1269245"/>
                  </a:ext>
                </a:extLst>
              </a:tr>
              <a:tr h="188810">
                <a:tc>
                  <a:txBody>
                    <a:bodyPr/>
                    <a:lstStyle/>
                    <a:p>
                      <a:pPr>
                        <a:lnSpc>
                          <a:spcPct val="115000"/>
                        </a:lnSpc>
                        <a:spcAft>
                          <a:spcPts val="500"/>
                        </a:spcAft>
                      </a:pPr>
                      <a:r>
                        <a:rPr lang="sv-SE" sz="1000">
                          <a:effectLst/>
                        </a:rPr>
                        <a:t>10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13 jun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20-21 jun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503055"/>
                  </a:ext>
                </a:extLst>
              </a:tr>
              <a:tr h="298198">
                <a:tc>
                  <a:txBody>
                    <a:bodyPr/>
                    <a:lstStyle/>
                    <a:p>
                      <a:pPr>
                        <a:lnSpc>
                          <a:spcPct val="115000"/>
                        </a:lnSpc>
                        <a:spcAft>
                          <a:spcPts val="500"/>
                        </a:spcAft>
                      </a:pPr>
                      <a:r>
                        <a:rPr lang="sv-SE" sz="1000">
                          <a:effectLst/>
                        </a:rPr>
                        <a:t>9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23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30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13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pPr>
                      <a:endParaRPr lang="sv-SE"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566379"/>
                  </a:ext>
                </a:extLst>
              </a:tr>
              <a:tr h="289406">
                <a:tc>
                  <a:txBody>
                    <a:bodyPr/>
                    <a:lstStyle/>
                    <a:p>
                      <a:pPr>
                        <a:lnSpc>
                          <a:spcPct val="115000"/>
                        </a:lnSpc>
                        <a:spcAft>
                          <a:spcPts val="500"/>
                        </a:spcAft>
                      </a:pPr>
                      <a:r>
                        <a:rPr lang="sv-SE" sz="1000">
                          <a:effectLst/>
                        </a:rPr>
                        <a:t>10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29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4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10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18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698158"/>
                  </a:ext>
                </a:extLst>
              </a:tr>
              <a:tr h="298198">
                <a:tc>
                  <a:txBody>
                    <a:bodyPr/>
                    <a:lstStyle/>
                    <a:p>
                      <a:pPr>
                        <a:lnSpc>
                          <a:spcPct val="115000"/>
                        </a:lnSpc>
                        <a:spcAft>
                          <a:spcPts val="500"/>
                        </a:spcAft>
                      </a:pPr>
                      <a:r>
                        <a:rPr lang="sv-SE" sz="1000">
                          <a:effectLst/>
                        </a:rPr>
                        <a:t>8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19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29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8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21-22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0164302"/>
                  </a:ext>
                </a:extLst>
              </a:tr>
              <a:tr h="298198">
                <a:tc>
                  <a:txBody>
                    <a:bodyPr/>
                    <a:lstStyle/>
                    <a:p>
                      <a:pPr>
                        <a:lnSpc>
                          <a:spcPct val="115000"/>
                        </a:lnSpc>
                        <a:spcAft>
                          <a:spcPts val="500"/>
                        </a:spcAft>
                      </a:pPr>
                      <a:r>
                        <a:rPr lang="sv-SE" sz="1000">
                          <a:effectLst/>
                        </a:rPr>
                        <a:t>4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13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27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7 dec</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2024</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6109007"/>
                  </a:ext>
                </a:extLst>
              </a:tr>
              <a:tr h="209544">
                <a:tc>
                  <a:txBody>
                    <a:bodyPr/>
                    <a:lstStyle/>
                    <a:p>
                      <a:pPr>
                        <a:lnSpc>
                          <a:spcPct val="115000"/>
                        </a:lnSpc>
                        <a:spcAft>
                          <a:spcPts val="500"/>
                        </a:spcAft>
                      </a:pPr>
                      <a:r>
                        <a:rPr lang="sv-SE" sz="1000">
                          <a:effectLst/>
                        </a:rPr>
                        <a:t>16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17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8 dec</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2024</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dirty="0">
                          <a:effectLst/>
                        </a:rPr>
                        <a:t>2024</a:t>
                      </a:r>
                      <a:endParaRPr lang="sv-S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891047"/>
                  </a:ext>
                </a:extLst>
              </a:tr>
            </a:tbl>
          </a:graphicData>
        </a:graphic>
      </p:graphicFrame>
      <p:sp>
        <p:nvSpPr>
          <p:cNvPr id="3" name="Rubrik 2">
            <a:extLst>
              <a:ext uri="{FF2B5EF4-FFF2-40B4-BE49-F238E27FC236}">
                <a16:creationId xmlns:a16="http://schemas.microsoft.com/office/drawing/2014/main" id="{6F8FB269-1720-B833-27CF-7EE7D5848D28}"/>
              </a:ext>
            </a:extLst>
          </p:cNvPr>
          <p:cNvSpPr>
            <a:spLocks noGrp="1"/>
          </p:cNvSpPr>
          <p:nvPr>
            <p:ph type="title"/>
          </p:nvPr>
        </p:nvSpPr>
        <p:spPr/>
        <p:txBody>
          <a:bodyPr/>
          <a:lstStyle/>
          <a:p>
            <a:r>
              <a:rPr lang="sv-SE" dirty="0"/>
              <a:t>Beredningsplan HSN 2023</a:t>
            </a:r>
          </a:p>
        </p:txBody>
      </p:sp>
      <p:sp>
        <p:nvSpPr>
          <p:cNvPr id="4" name="Platshållare för bildnummer 3">
            <a:extLst>
              <a:ext uri="{FF2B5EF4-FFF2-40B4-BE49-F238E27FC236}">
                <a16:creationId xmlns:a16="http://schemas.microsoft.com/office/drawing/2014/main" id="{9F1BC5F3-8C9A-0C91-45AF-639A28E8C55E}"/>
              </a:ext>
            </a:extLst>
          </p:cNvPr>
          <p:cNvSpPr>
            <a:spLocks noGrp="1"/>
          </p:cNvSpPr>
          <p:nvPr>
            <p:ph type="sldNum" sz="quarter" idx="14"/>
          </p:nvPr>
        </p:nvSpPr>
        <p:spPr/>
        <p:txBody>
          <a:bodyPr/>
          <a:lstStyle/>
          <a:p>
            <a:fld id="{77247564-E29A-4039-A521-FA633551344B}" type="slidenum">
              <a:rPr lang="sv-SE" smtClean="0"/>
              <a:pPr/>
              <a:t>5</a:t>
            </a:fld>
            <a:endParaRPr lang="sv-SE" dirty="0"/>
          </a:p>
        </p:txBody>
      </p:sp>
      <p:sp>
        <p:nvSpPr>
          <p:cNvPr id="6" name="Rectangle 1">
            <a:extLst>
              <a:ext uri="{FF2B5EF4-FFF2-40B4-BE49-F238E27FC236}">
                <a16:creationId xmlns:a16="http://schemas.microsoft.com/office/drawing/2014/main" id="{A0F991DB-8BDA-4BEB-AE19-4CD8B289C1C4}"/>
              </a:ext>
            </a:extLst>
          </p:cNvPr>
          <p:cNvSpPr>
            <a:spLocks noChangeArrowheads="1"/>
          </p:cNvSpPr>
          <p:nvPr/>
        </p:nvSpPr>
        <p:spPr bwMode="auto">
          <a:xfrm>
            <a:off x="-8824999" y="-826042"/>
            <a:ext cx="21016999" cy="20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1" i="0" u="none" strike="noStrike" cap="none" normalizeH="0" baseline="0" bmk="_Toc467674348">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Beredningsplan hälso- och sjukvårdsnämnden 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HSNI</a:t>
            </a:r>
            <a:r>
              <a:rPr kumimoji="0" lang="sv-SE" altLang="sv-SE" sz="1100" b="0"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inlämning av ärenden</a:t>
            </a:r>
            <a:endParaRPr kumimoji="0" lang="sv-SE" altLang="sv-SE" sz="800" b="0" i="0" u="none" strike="noStrike" cap="none" normalizeH="0" baseline="0" bmk="_Toc46767434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HSNB</a:t>
            </a:r>
            <a:r>
              <a:rPr kumimoji="0" lang="sv-SE" altLang="sv-SE" sz="1100" b="0"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hälso- och sjukvårdsnämndens beredning</a:t>
            </a:r>
            <a:endParaRPr kumimoji="0" lang="sv-SE" altLang="sv-SE" sz="800" b="0" i="0" u="none" strike="noStrike" cap="none" normalizeH="0" baseline="0" bmk="_Toc46767434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HSN</a:t>
            </a:r>
            <a:r>
              <a:rPr kumimoji="0" lang="sv-SE" altLang="sv-SE" sz="1100" b="0"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hälso- och sjukvårdsnämnden</a:t>
            </a:r>
            <a:endParaRPr kumimoji="0" lang="sv-SE" altLang="sv-SE" sz="800" b="0" i="0" u="none" strike="noStrike" cap="none" normalizeH="0" baseline="0" bmk="_Toc46767434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RS</a:t>
            </a:r>
            <a:r>
              <a:rPr kumimoji="0" lang="sv-SE" altLang="sv-SE" sz="1100" b="0"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regionstyrelsen</a:t>
            </a:r>
            <a:endParaRPr kumimoji="0" lang="sv-SE" altLang="sv-SE" sz="800" b="0" i="0" u="none" strike="noStrike" cap="none" normalizeH="0" baseline="0" bmk="_Toc46767434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RF</a:t>
            </a:r>
            <a:r>
              <a:rPr kumimoji="0" lang="sv-SE" altLang="sv-SE" sz="1100" b="0" i="0" u="none" strike="noStrike" cap="none" normalizeH="0" baseline="0" bmk="_Toc46767434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regionfullmäktige</a:t>
            </a:r>
            <a:endParaRPr kumimoji="0" lang="sv-SE" altLang="sv-SE" sz="800" b="0" i="0" u="none" strike="noStrike" cap="none" normalizeH="0" baseline="0" bmk="_Toc46767434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Preliminära tider</a:t>
            </a:r>
            <a:endParaRPr kumimoji="0" lang="sv-SE" altLang="sv-SE" sz="800" b="0" i="0" u="none" strike="noStrike" cap="none" normalizeH="0" baseline="0" bmk="_Toc467674348">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HSNB:</a:t>
            </a:r>
            <a:r>
              <a:rPr kumimoji="0" lang="sv-SE" altLang="sv-SE" sz="1100" b="0"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11.00-12.00</a:t>
            </a:r>
            <a:endParaRPr kumimoji="0" lang="sv-SE" altLang="sv-SE" sz="800" b="0" i="0" u="none" strike="noStrike" cap="none" normalizeH="0" baseline="0" bmk="_Toc467674348">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HSNB med oppositionen:	</a:t>
            </a:r>
            <a:r>
              <a:rPr kumimoji="0" lang="sv-SE" altLang="sv-SE" sz="1100" b="0"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13.00-13:30</a:t>
            </a:r>
            <a:endParaRPr kumimoji="0" lang="sv-SE" altLang="sv-SE" sz="800" b="0" i="0" u="none" strike="noStrike" cap="none" normalizeH="0" baseline="0" bmk="_Toc467674348">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HSN</a:t>
            </a:r>
            <a:r>
              <a:rPr kumimoji="0" lang="sv-SE" altLang="sv-SE" sz="1100" b="0" i="0" u="none" strike="noStrike" cap="none" normalizeH="0" baseline="0" bmk="_Toc46767434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10.00-15.00</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4149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1424" y="641251"/>
            <a:ext cx="7970793" cy="1112021"/>
          </a:xfrm>
        </p:spPr>
        <p:txBody>
          <a:bodyPr>
            <a:normAutofit/>
          </a:bodyPr>
          <a:lstStyle/>
          <a:p>
            <a:r>
              <a:rPr lang="sv-SE" sz="4400" dirty="0">
                <a:solidFill>
                  <a:schemeClr val="tx1"/>
                </a:solidFill>
              </a:rPr>
              <a:t>Formatmallar</a:t>
            </a:r>
          </a:p>
        </p:txBody>
      </p:sp>
      <p:sp>
        <p:nvSpPr>
          <p:cNvPr id="3" name="Platshållare för innehåll 2"/>
          <p:cNvSpPr>
            <a:spLocks noGrp="1"/>
          </p:cNvSpPr>
          <p:nvPr>
            <p:ph sz="half" idx="1"/>
          </p:nvPr>
        </p:nvSpPr>
        <p:spPr>
          <a:xfrm>
            <a:off x="912984" y="1871128"/>
            <a:ext cx="7970795" cy="4065445"/>
          </a:xfrm>
        </p:spPr>
        <p:txBody>
          <a:bodyPr/>
          <a:lstStyle/>
          <a:p>
            <a:r>
              <a:rPr lang="sv-SE" dirty="0"/>
              <a:t>I dokumentmallarna finns format för brödtext, rubriksnivåer och listor.</a:t>
            </a:r>
          </a:p>
        </p:txBody>
      </p:sp>
      <p:pic>
        <p:nvPicPr>
          <p:cNvPr id="8" name="Bildobjekt 7">
            <a:extLst>
              <a:ext uri="{FF2B5EF4-FFF2-40B4-BE49-F238E27FC236}">
                <a16:creationId xmlns:a16="http://schemas.microsoft.com/office/drawing/2014/main" id="{8071F733-3160-3667-904B-CA91C67F1E69}"/>
              </a:ext>
            </a:extLst>
          </p:cNvPr>
          <p:cNvPicPr>
            <a:picLocks noChangeAspect="1"/>
          </p:cNvPicPr>
          <p:nvPr/>
        </p:nvPicPr>
        <p:blipFill>
          <a:blip r:embed="rId2"/>
          <a:stretch>
            <a:fillRect/>
          </a:stretch>
        </p:blipFill>
        <p:spPr>
          <a:xfrm>
            <a:off x="911424" y="2852936"/>
            <a:ext cx="9222550" cy="2529052"/>
          </a:xfrm>
          <a:prstGeom prst="rect">
            <a:avLst/>
          </a:prstGeom>
        </p:spPr>
      </p:pic>
    </p:spTree>
    <p:extLst>
      <p:ext uri="{BB962C8B-B14F-4D97-AF65-F5344CB8AC3E}">
        <p14:creationId xmlns:p14="http://schemas.microsoft.com/office/powerpoint/2010/main" val="4067572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9456" y="641251"/>
            <a:ext cx="7970793" cy="1112021"/>
          </a:xfrm>
        </p:spPr>
        <p:txBody>
          <a:bodyPr>
            <a:normAutofit/>
          </a:bodyPr>
          <a:lstStyle/>
          <a:p>
            <a:r>
              <a:rPr lang="sv-SE" sz="4400" dirty="0">
                <a:solidFill>
                  <a:schemeClr val="tx1"/>
                </a:solidFill>
              </a:rPr>
              <a:t>Begära diarienummer i Ciceron</a:t>
            </a:r>
          </a:p>
        </p:txBody>
      </p:sp>
      <p:sp>
        <p:nvSpPr>
          <p:cNvPr id="3" name="Platshållare för innehåll 2"/>
          <p:cNvSpPr>
            <a:spLocks noGrp="1"/>
          </p:cNvSpPr>
          <p:nvPr>
            <p:ph sz="half" idx="1"/>
          </p:nvPr>
        </p:nvSpPr>
        <p:spPr>
          <a:xfrm>
            <a:off x="1199456" y="2160464"/>
            <a:ext cx="7970795" cy="4065445"/>
          </a:xfrm>
        </p:spPr>
        <p:txBody>
          <a:bodyPr>
            <a:normAutofit/>
          </a:bodyPr>
          <a:lstStyle/>
          <a:p>
            <a:r>
              <a:rPr lang="sv-SE" dirty="0"/>
              <a:t>Om det inte redan finns ett ärende i Ciceron måste du begära att ett skapas. </a:t>
            </a:r>
          </a:p>
          <a:p>
            <a:r>
              <a:rPr lang="sv-SE" dirty="0"/>
              <a:t>Kontakta registraturen, </a:t>
            </a:r>
            <a:r>
              <a:rPr lang="sv-SE" dirty="0">
                <a:hlinkClick r:id="rId2"/>
              </a:rPr>
              <a:t>regionnorrbotten@norrbotten.se</a:t>
            </a:r>
            <a:r>
              <a:rPr lang="sv-SE" dirty="0"/>
              <a:t> och ange aktuell beslutsinstans samt rubrik på ärendet. Via mail får du sedan besked om diarienummer.</a:t>
            </a:r>
          </a:p>
          <a:p>
            <a:r>
              <a:rPr lang="sv-SE" dirty="0"/>
              <a:t>Diarienumret används för att söka upp samt koppla handlingar till ”mappen”(ärendet) i Ciceron. </a:t>
            </a:r>
          </a:p>
          <a:p>
            <a:r>
              <a:rPr lang="sv-SE" dirty="0"/>
              <a:t>För ärenden till regionala utvecklingsnämnden; kontakta </a:t>
            </a:r>
            <a:r>
              <a:rPr lang="sv-SE" dirty="0">
                <a:hlinkClick r:id="rId3"/>
              </a:rPr>
              <a:t>utvecklanorrbotten@norrbotten.se</a:t>
            </a:r>
            <a:r>
              <a:rPr lang="sv-SE" dirty="0"/>
              <a:t> </a:t>
            </a:r>
          </a:p>
        </p:txBody>
      </p:sp>
    </p:spTree>
    <p:extLst>
      <p:ext uri="{BB962C8B-B14F-4D97-AF65-F5344CB8AC3E}">
        <p14:creationId xmlns:p14="http://schemas.microsoft.com/office/powerpoint/2010/main" val="190985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53252-00FB-AC03-676B-45BD4ABB5BB1}"/>
              </a:ext>
            </a:extLst>
          </p:cNvPr>
          <p:cNvSpPr>
            <a:spLocks noGrp="1"/>
          </p:cNvSpPr>
          <p:nvPr>
            <p:ph type="title"/>
          </p:nvPr>
        </p:nvSpPr>
        <p:spPr>
          <a:xfrm>
            <a:off x="1199456" y="692696"/>
            <a:ext cx="7970793" cy="1112021"/>
          </a:xfrm>
        </p:spPr>
        <p:txBody>
          <a:bodyPr>
            <a:normAutofit/>
          </a:bodyPr>
          <a:lstStyle/>
          <a:p>
            <a:r>
              <a:rPr lang="sv-SE" sz="4400" dirty="0">
                <a:solidFill>
                  <a:schemeClr val="tx1"/>
                </a:solidFill>
              </a:rPr>
              <a:t>Meddela sekreteraren</a:t>
            </a:r>
          </a:p>
        </p:txBody>
      </p:sp>
      <p:sp>
        <p:nvSpPr>
          <p:cNvPr id="3" name="Platshållare för innehåll 2">
            <a:extLst>
              <a:ext uri="{FF2B5EF4-FFF2-40B4-BE49-F238E27FC236}">
                <a16:creationId xmlns:a16="http://schemas.microsoft.com/office/drawing/2014/main" id="{9F3C25C0-62B6-D842-CE39-3BA0DBACC04C}"/>
              </a:ext>
            </a:extLst>
          </p:cNvPr>
          <p:cNvSpPr>
            <a:spLocks noGrp="1"/>
          </p:cNvSpPr>
          <p:nvPr>
            <p:ph sz="half" idx="1"/>
          </p:nvPr>
        </p:nvSpPr>
        <p:spPr>
          <a:xfrm>
            <a:off x="1199456" y="1988840"/>
            <a:ext cx="7970795" cy="4065445"/>
          </a:xfrm>
        </p:spPr>
        <p:txBody>
          <a:bodyPr/>
          <a:lstStyle/>
          <a:p>
            <a:r>
              <a:rPr lang="sv-SE" dirty="0"/>
              <a:t>Se till att du eller ansvarig avdelningsdirektör meddelar ansvarig sekreterare om kommande ärenden.</a:t>
            </a:r>
          </a:p>
          <a:p>
            <a:pPr lvl="1"/>
            <a:r>
              <a:rPr lang="sv-SE" dirty="0"/>
              <a:t>Kontaktuppgifter finner du på </a:t>
            </a:r>
            <a:r>
              <a:rPr lang="sv-SE" dirty="0">
                <a:hlinkClick r:id="rId2"/>
              </a:rPr>
              <a:t>Insidan</a:t>
            </a:r>
            <a:r>
              <a:rPr lang="sv-SE" dirty="0"/>
              <a:t>.</a:t>
            </a:r>
          </a:p>
          <a:p>
            <a:r>
              <a:rPr lang="sv-SE" dirty="0"/>
              <a:t>Uppge namnet på ärendet, diarienumret och vid vilket sammanträde ärendet ska dras.</a:t>
            </a:r>
          </a:p>
          <a:p>
            <a:endParaRPr lang="sv-SE" dirty="0"/>
          </a:p>
          <a:p>
            <a:r>
              <a:rPr lang="sv-SE" dirty="0"/>
              <a:t>OBS! Sekreteraren ska även meddelas om ärendet flyttas till annat sammanträde eller inte alls ska dras.</a:t>
            </a:r>
          </a:p>
        </p:txBody>
      </p:sp>
    </p:spTree>
    <p:extLst>
      <p:ext uri="{BB962C8B-B14F-4D97-AF65-F5344CB8AC3E}">
        <p14:creationId xmlns:p14="http://schemas.microsoft.com/office/powerpoint/2010/main" val="2047162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Skapa tjänsteskrivelse i Ciceron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53</a:t>
            </a:fld>
            <a:endParaRPr lang="sv-SE" dirty="0"/>
          </a:p>
        </p:txBody>
      </p:sp>
      <p:pic>
        <p:nvPicPr>
          <p:cNvPr id="5" name="Platshållare för innehåll 4"/>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1217613" y="1988840"/>
            <a:ext cx="7741356" cy="3536950"/>
          </a:xfrm>
          <a:prstGeom prst="rect">
            <a:avLst/>
          </a:prstGeom>
        </p:spPr>
      </p:pic>
      <p:sp>
        <p:nvSpPr>
          <p:cNvPr id="6" name="Ellips 5"/>
          <p:cNvSpPr/>
          <p:nvPr/>
        </p:nvSpPr>
        <p:spPr>
          <a:xfrm>
            <a:off x="1217613" y="5013176"/>
            <a:ext cx="773931" cy="648072"/>
          </a:xfrm>
          <a:prstGeom prst="ellipse">
            <a:avLst/>
          </a:prstGeom>
          <a:solidFill>
            <a:srgbClr val="FF0000">
              <a:alpha val="11000"/>
            </a:srgbClr>
          </a:solidFill>
          <a:ln>
            <a:solidFill>
              <a:srgbClr val="FF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0735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Tjänsteskrivelse – fyll i och välj mall</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54</a:t>
            </a:fld>
            <a:endParaRPr lang="sv-SE" dirty="0"/>
          </a:p>
        </p:txBody>
      </p:sp>
      <p:pic>
        <p:nvPicPr>
          <p:cNvPr id="9" name="Platshållare för innehåll 8"/>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1217613" y="2097087"/>
            <a:ext cx="7587214" cy="3536950"/>
          </a:xfrm>
          <a:prstGeom prst="rect">
            <a:avLst/>
          </a:prstGeom>
        </p:spPr>
      </p:pic>
      <p:pic>
        <p:nvPicPr>
          <p:cNvPr id="10" name="Bildobjekt 9"/>
          <p:cNvPicPr>
            <a:picLocks noChangeAspect="1"/>
          </p:cNvPicPr>
          <p:nvPr/>
        </p:nvPicPr>
        <p:blipFill>
          <a:blip r:embed="rId4"/>
          <a:stretch>
            <a:fillRect/>
          </a:stretch>
        </p:blipFill>
        <p:spPr>
          <a:xfrm>
            <a:off x="4871864" y="2315026"/>
            <a:ext cx="786452" cy="664522"/>
          </a:xfrm>
          <a:prstGeom prst="rect">
            <a:avLst/>
          </a:prstGeom>
          <a:solidFill>
            <a:schemeClr val="bg1">
              <a:alpha val="11000"/>
            </a:schemeClr>
          </a:solidFill>
        </p:spPr>
      </p:pic>
      <p:pic>
        <p:nvPicPr>
          <p:cNvPr id="11" name="Bildobjekt 10"/>
          <p:cNvPicPr>
            <a:picLocks noChangeAspect="1"/>
          </p:cNvPicPr>
          <p:nvPr/>
        </p:nvPicPr>
        <p:blipFill>
          <a:blip r:embed="rId5"/>
          <a:stretch>
            <a:fillRect/>
          </a:stretch>
        </p:blipFill>
        <p:spPr>
          <a:xfrm>
            <a:off x="6837914" y="4221088"/>
            <a:ext cx="3933825" cy="1714500"/>
          </a:xfrm>
          <a:prstGeom prst="rect">
            <a:avLst/>
          </a:prstGeom>
        </p:spPr>
      </p:pic>
      <p:sp>
        <p:nvSpPr>
          <p:cNvPr id="12" name="Höger 11"/>
          <p:cNvSpPr/>
          <p:nvPr/>
        </p:nvSpPr>
        <p:spPr>
          <a:xfrm>
            <a:off x="6094412" y="4509120"/>
            <a:ext cx="648072" cy="720080"/>
          </a:xfrm>
          <a:prstGeom prst="rightArrow">
            <a:avLst/>
          </a:prstGeom>
          <a:solidFill>
            <a:srgbClr val="F9DDDD"/>
          </a:solidFill>
          <a:ln>
            <a:solidFill>
              <a:srgbClr val="F9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296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Tjänsteskrivelse – redigera dokument</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55</a:t>
            </a:fld>
            <a:endParaRPr lang="sv-SE" dirty="0"/>
          </a:p>
        </p:txBody>
      </p:sp>
      <p:pic>
        <p:nvPicPr>
          <p:cNvPr id="9" name="Platshållare för innehåll 8"/>
          <p:cNvPicPr>
            <a:picLocks noGrp="1" noChangeAspect="1"/>
          </p:cNvPicPr>
          <p:nvPr>
            <p:ph sz="quarter" idx="13"/>
          </p:nvPr>
        </p:nvPicPr>
        <p:blipFill>
          <a:blip r:embed="rId3"/>
          <a:stretch>
            <a:fillRect/>
          </a:stretch>
        </p:blipFill>
        <p:spPr>
          <a:xfrm>
            <a:off x="1343472" y="2636912"/>
            <a:ext cx="4076700" cy="1895475"/>
          </a:xfrm>
          <a:prstGeom prst="rect">
            <a:avLst/>
          </a:prstGeom>
        </p:spPr>
      </p:pic>
      <p:pic>
        <p:nvPicPr>
          <p:cNvPr id="11" name="Bildobjekt 10"/>
          <p:cNvPicPr>
            <a:picLocks noChangeAspect="1"/>
          </p:cNvPicPr>
          <p:nvPr/>
        </p:nvPicPr>
        <p:blipFill>
          <a:blip r:embed="rId4"/>
          <a:stretch>
            <a:fillRect/>
          </a:stretch>
        </p:blipFill>
        <p:spPr>
          <a:xfrm>
            <a:off x="1217613" y="2420888"/>
            <a:ext cx="786452" cy="664522"/>
          </a:xfrm>
          <a:prstGeom prst="rect">
            <a:avLst/>
          </a:prstGeom>
        </p:spPr>
      </p:pic>
      <p:pic>
        <p:nvPicPr>
          <p:cNvPr id="14" name="Bildobjekt 13"/>
          <p:cNvPicPr/>
          <p:nvPr/>
        </p:nvPicPr>
        <p:blipFill>
          <a:blip r:embed="rId5"/>
          <a:stretch>
            <a:fillRect/>
          </a:stretch>
        </p:blipFill>
        <p:spPr>
          <a:xfrm>
            <a:off x="5663952" y="2636912"/>
            <a:ext cx="4752528" cy="2808312"/>
          </a:xfrm>
          <a:prstGeom prst="rect">
            <a:avLst/>
          </a:prstGeom>
        </p:spPr>
      </p:pic>
      <p:pic>
        <p:nvPicPr>
          <p:cNvPr id="12" name="Bildobjekt 11"/>
          <p:cNvPicPr>
            <a:picLocks noChangeAspect="1"/>
          </p:cNvPicPr>
          <p:nvPr/>
        </p:nvPicPr>
        <p:blipFill>
          <a:blip r:embed="rId4"/>
          <a:stretch>
            <a:fillRect/>
          </a:stretch>
        </p:blipFill>
        <p:spPr>
          <a:xfrm>
            <a:off x="5701186" y="4780702"/>
            <a:ext cx="786452" cy="664522"/>
          </a:xfrm>
          <a:prstGeom prst="rect">
            <a:avLst/>
          </a:prstGeom>
        </p:spPr>
      </p:pic>
    </p:spTree>
    <p:extLst>
      <p:ext uri="{BB962C8B-B14F-4D97-AF65-F5344CB8AC3E}">
        <p14:creationId xmlns:p14="http://schemas.microsoft.com/office/powerpoint/2010/main" val="3568278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Tjänsteskrivelse - innehåll och rubriker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56</a:t>
            </a:fld>
            <a:endParaRPr lang="sv-SE" dirty="0"/>
          </a:p>
        </p:txBody>
      </p:sp>
      <p:pic>
        <p:nvPicPr>
          <p:cNvPr id="8" name="Platshållare för innehåll 7"/>
          <p:cNvPicPr>
            <a:picLocks noGrp="1" noChangeAspect="1"/>
          </p:cNvPicPr>
          <p:nvPr>
            <p:ph sz="quarter" idx="13"/>
          </p:nvPr>
        </p:nvPicPr>
        <p:blipFill>
          <a:blip r:embed="rId3"/>
          <a:stretch>
            <a:fillRect/>
          </a:stretch>
        </p:blipFill>
        <p:spPr>
          <a:xfrm>
            <a:off x="2639616" y="1772816"/>
            <a:ext cx="4385942" cy="4824536"/>
          </a:xfrm>
          <a:prstGeom prst="rect">
            <a:avLst/>
          </a:prstGeom>
        </p:spPr>
      </p:pic>
    </p:spTree>
    <p:extLst>
      <p:ext uri="{BB962C8B-B14F-4D97-AF65-F5344CB8AC3E}">
        <p14:creationId xmlns:p14="http://schemas.microsoft.com/office/powerpoint/2010/main" val="410972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DD00BA7-B847-67B3-29FB-B23A1160D5EE}"/>
              </a:ext>
            </a:extLst>
          </p:cNvPr>
          <p:cNvSpPr>
            <a:spLocks noGrp="1"/>
          </p:cNvSpPr>
          <p:nvPr>
            <p:ph sz="quarter" idx="13"/>
          </p:nvPr>
        </p:nvSpPr>
        <p:spPr/>
        <p:txBody>
          <a:bodyPr>
            <a:normAutofit lnSpcReduction="10000"/>
          </a:bodyPr>
          <a:lstStyle/>
          <a:p>
            <a:r>
              <a:rPr lang="sv-SE" dirty="0"/>
              <a:t>Det räcker inte att klicka på ”den vanliga” spara-ikonen!</a:t>
            </a:r>
          </a:p>
          <a:p>
            <a:r>
              <a:rPr lang="sv-SE" dirty="0"/>
              <a:t>Klicka på Ciceron, sedan på Spara till dokumentarkiv</a:t>
            </a:r>
          </a:p>
          <a:p>
            <a:endParaRPr lang="sv-SE" dirty="0"/>
          </a:p>
          <a:p>
            <a:endParaRPr lang="sv-SE" dirty="0"/>
          </a:p>
          <a:p>
            <a:endParaRPr lang="sv-SE" dirty="0"/>
          </a:p>
          <a:p>
            <a:r>
              <a:rPr lang="sv-SE" dirty="0">
                <a:solidFill>
                  <a:srgbClr val="FF0000"/>
                </a:solidFill>
              </a:rPr>
              <a:t>Annars försvinner allt innehåll och du får börja om på nytt…</a:t>
            </a:r>
          </a:p>
          <a:p>
            <a:endParaRPr lang="sv-SE" dirty="0"/>
          </a:p>
        </p:txBody>
      </p:sp>
      <p:sp>
        <p:nvSpPr>
          <p:cNvPr id="3" name="Rubrik 2">
            <a:extLst>
              <a:ext uri="{FF2B5EF4-FFF2-40B4-BE49-F238E27FC236}">
                <a16:creationId xmlns:a16="http://schemas.microsoft.com/office/drawing/2014/main" id="{05587497-48F7-52A8-F405-BF5B6411FF58}"/>
              </a:ext>
            </a:extLst>
          </p:cNvPr>
          <p:cNvSpPr>
            <a:spLocks noGrp="1"/>
          </p:cNvSpPr>
          <p:nvPr>
            <p:ph type="title"/>
          </p:nvPr>
        </p:nvSpPr>
        <p:spPr/>
        <p:txBody>
          <a:bodyPr/>
          <a:lstStyle/>
          <a:p>
            <a:r>
              <a:rPr lang="sv-SE" dirty="0"/>
              <a:t>Spara på rätt sätt! OBS! Viktigt!</a:t>
            </a:r>
          </a:p>
        </p:txBody>
      </p:sp>
      <p:sp>
        <p:nvSpPr>
          <p:cNvPr id="4" name="Platshållare för bildnummer 3">
            <a:extLst>
              <a:ext uri="{FF2B5EF4-FFF2-40B4-BE49-F238E27FC236}">
                <a16:creationId xmlns:a16="http://schemas.microsoft.com/office/drawing/2014/main" id="{3FD6CB12-6AB4-11AD-A1FC-06C525C4426C}"/>
              </a:ext>
            </a:extLst>
          </p:cNvPr>
          <p:cNvSpPr>
            <a:spLocks noGrp="1"/>
          </p:cNvSpPr>
          <p:nvPr>
            <p:ph type="sldNum" sz="quarter" idx="14"/>
          </p:nvPr>
        </p:nvSpPr>
        <p:spPr/>
        <p:txBody>
          <a:bodyPr/>
          <a:lstStyle/>
          <a:p>
            <a:fld id="{77247564-E29A-4039-A521-FA633551344B}" type="slidenum">
              <a:rPr lang="sv-SE" smtClean="0"/>
              <a:pPr/>
              <a:t>57</a:t>
            </a:fld>
            <a:endParaRPr lang="sv-SE" dirty="0"/>
          </a:p>
        </p:txBody>
      </p:sp>
      <p:pic>
        <p:nvPicPr>
          <p:cNvPr id="6" name="Bildobjekt 5">
            <a:extLst>
              <a:ext uri="{FF2B5EF4-FFF2-40B4-BE49-F238E27FC236}">
                <a16:creationId xmlns:a16="http://schemas.microsoft.com/office/drawing/2014/main" id="{AACFB70A-3C54-C1DD-2CF5-E52DDE8B866D}"/>
              </a:ext>
            </a:extLst>
          </p:cNvPr>
          <p:cNvPicPr>
            <a:picLocks noChangeAspect="1"/>
          </p:cNvPicPr>
          <p:nvPr/>
        </p:nvPicPr>
        <p:blipFill>
          <a:blip r:embed="rId2"/>
          <a:stretch>
            <a:fillRect/>
          </a:stretch>
        </p:blipFill>
        <p:spPr>
          <a:xfrm>
            <a:off x="1415480" y="3429000"/>
            <a:ext cx="7362825" cy="1304925"/>
          </a:xfrm>
          <a:prstGeom prst="rect">
            <a:avLst/>
          </a:prstGeom>
        </p:spPr>
      </p:pic>
      <p:grpSp>
        <p:nvGrpSpPr>
          <p:cNvPr id="9" name="Grupp 8">
            <a:extLst>
              <a:ext uri="{FF2B5EF4-FFF2-40B4-BE49-F238E27FC236}">
                <a16:creationId xmlns:a16="http://schemas.microsoft.com/office/drawing/2014/main" id="{CEAB03EC-95B7-589D-9DFA-B933E1717806}"/>
              </a:ext>
            </a:extLst>
          </p:cNvPr>
          <p:cNvGrpSpPr/>
          <p:nvPr/>
        </p:nvGrpSpPr>
        <p:grpSpPr>
          <a:xfrm>
            <a:off x="2790216" y="3245688"/>
            <a:ext cx="510840" cy="402840"/>
            <a:chOff x="2790216" y="3245688"/>
            <a:chExt cx="510840" cy="402840"/>
          </a:xfrm>
        </p:grpSpPr>
        <mc:AlternateContent xmlns:mc="http://schemas.openxmlformats.org/markup-compatibility/2006" xmlns:p14="http://schemas.microsoft.com/office/powerpoint/2010/main">
          <mc:Choice Requires="p14">
            <p:contentPart p14:bwMode="auto" r:id="rId3">
              <p14:nvContentPartPr>
                <p14:cNvPr id="7" name="Pennanteckning 6">
                  <a:extLst>
                    <a:ext uri="{FF2B5EF4-FFF2-40B4-BE49-F238E27FC236}">
                      <a16:creationId xmlns:a16="http://schemas.microsoft.com/office/drawing/2014/main" id="{07F7D483-1499-A2B0-7DDD-77587A788912}"/>
                    </a:ext>
                  </a:extLst>
                </p14:cNvPr>
                <p14:cNvContentPartPr/>
                <p14:nvPr/>
              </p14:nvContentPartPr>
              <p14:xfrm>
                <a:off x="2790216" y="3309768"/>
                <a:ext cx="510840" cy="322560"/>
              </p14:xfrm>
            </p:contentPart>
          </mc:Choice>
          <mc:Fallback xmlns="">
            <p:pic>
              <p:nvPicPr>
                <p:cNvPr id="7" name="Pennanteckning 6">
                  <a:extLst>
                    <a:ext uri="{FF2B5EF4-FFF2-40B4-BE49-F238E27FC236}">
                      <a16:creationId xmlns:a16="http://schemas.microsoft.com/office/drawing/2014/main" id="{07F7D483-1499-A2B0-7DDD-77587A788912}"/>
                    </a:ext>
                  </a:extLst>
                </p:cNvPr>
                <p:cNvPicPr/>
                <p:nvPr/>
              </p:nvPicPr>
              <p:blipFill>
                <a:blip r:embed="rId4"/>
                <a:stretch>
                  <a:fillRect/>
                </a:stretch>
              </p:blipFill>
              <p:spPr>
                <a:xfrm>
                  <a:off x="2772576" y="3292128"/>
                  <a:ext cx="5464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Pennanteckning 7">
                  <a:extLst>
                    <a:ext uri="{FF2B5EF4-FFF2-40B4-BE49-F238E27FC236}">
                      <a16:creationId xmlns:a16="http://schemas.microsoft.com/office/drawing/2014/main" id="{C22D21E8-BF95-359B-97CF-2A0FB85851B1}"/>
                    </a:ext>
                  </a:extLst>
                </p14:cNvPr>
                <p14:cNvContentPartPr/>
                <p14:nvPr/>
              </p14:nvContentPartPr>
              <p14:xfrm>
                <a:off x="2870856" y="3245688"/>
                <a:ext cx="330120" cy="402840"/>
              </p14:xfrm>
            </p:contentPart>
          </mc:Choice>
          <mc:Fallback xmlns="">
            <p:pic>
              <p:nvPicPr>
                <p:cNvPr id="8" name="Pennanteckning 7">
                  <a:extLst>
                    <a:ext uri="{FF2B5EF4-FFF2-40B4-BE49-F238E27FC236}">
                      <a16:creationId xmlns:a16="http://schemas.microsoft.com/office/drawing/2014/main" id="{C22D21E8-BF95-359B-97CF-2A0FB85851B1}"/>
                    </a:ext>
                  </a:extLst>
                </p:cNvPr>
                <p:cNvPicPr/>
                <p:nvPr/>
              </p:nvPicPr>
              <p:blipFill>
                <a:blip r:embed="rId6"/>
                <a:stretch>
                  <a:fillRect/>
                </a:stretch>
              </p:blipFill>
              <p:spPr>
                <a:xfrm>
                  <a:off x="2852856" y="3227688"/>
                  <a:ext cx="365760" cy="43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8" name="Pennanteckning 17">
                <a:extLst>
                  <a:ext uri="{FF2B5EF4-FFF2-40B4-BE49-F238E27FC236}">
                    <a16:creationId xmlns:a16="http://schemas.microsoft.com/office/drawing/2014/main" id="{D26F95C8-A622-05A6-A222-98F75EB26BD6}"/>
                  </a:ext>
                </a:extLst>
              </p14:cNvPr>
              <p14:cNvContentPartPr/>
              <p14:nvPr/>
            </p14:nvContentPartPr>
            <p14:xfrm>
              <a:off x="2203416" y="4057848"/>
              <a:ext cx="649440" cy="653400"/>
            </p14:xfrm>
          </p:contentPart>
        </mc:Choice>
        <mc:Fallback xmlns="">
          <p:pic>
            <p:nvPicPr>
              <p:cNvPr id="18" name="Pennanteckning 17">
                <a:extLst>
                  <a:ext uri="{FF2B5EF4-FFF2-40B4-BE49-F238E27FC236}">
                    <a16:creationId xmlns:a16="http://schemas.microsoft.com/office/drawing/2014/main" id="{D26F95C8-A622-05A6-A222-98F75EB26BD6}"/>
                  </a:ext>
                </a:extLst>
              </p:cNvPr>
              <p:cNvPicPr/>
              <p:nvPr/>
            </p:nvPicPr>
            <p:blipFill>
              <a:blip r:embed="rId8"/>
              <a:stretch>
                <a:fillRect/>
              </a:stretch>
            </p:blipFill>
            <p:spPr>
              <a:xfrm>
                <a:off x="2140776" y="3995208"/>
                <a:ext cx="775080" cy="779040"/>
              </a:xfrm>
              <a:prstGeom prst="rect">
                <a:avLst/>
              </a:prstGeom>
            </p:spPr>
          </p:pic>
        </mc:Fallback>
      </mc:AlternateContent>
    </p:spTree>
    <p:extLst>
      <p:ext uri="{BB962C8B-B14F-4D97-AF65-F5344CB8AC3E}">
        <p14:creationId xmlns:p14="http://schemas.microsoft.com/office/powerpoint/2010/main" val="1090116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7"/>
          </a:xfrm>
        </p:spPr>
        <p:txBody>
          <a:bodyPr anchor="t">
            <a:normAutofit/>
          </a:bodyPr>
          <a:lstStyle/>
          <a:p>
            <a:r>
              <a:rPr lang="sv-SE" dirty="0"/>
              <a:t>Koppla till rätt mötesdatum</a:t>
            </a:r>
          </a:p>
        </p:txBody>
      </p:sp>
      <p:pic>
        <p:nvPicPr>
          <p:cNvPr id="4" name="Bildobjekt 3"/>
          <p:cNvPicPr>
            <a:picLocks noChangeAspect="1"/>
          </p:cNvPicPr>
          <p:nvPr/>
        </p:nvPicPr>
        <p:blipFill>
          <a:blip r:embed="rId2"/>
          <a:stretch>
            <a:fillRect/>
          </a:stretch>
        </p:blipFill>
        <p:spPr>
          <a:xfrm>
            <a:off x="4511824" y="2279558"/>
            <a:ext cx="2764101" cy="2713149"/>
          </a:xfrm>
          <a:prstGeom prst="rect">
            <a:avLst/>
          </a:prstGeom>
          <a:noFill/>
        </p:spPr>
      </p:pic>
      <p:sp>
        <p:nvSpPr>
          <p:cNvPr id="3" name="Platshållare för innehåll 2"/>
          <p:cNvSpPr>
            <a:spLocks noGrp="1"/>
          </p:cNvSpPr>
          <p:nvPr>
            <p:ph sz="quarter" idx="14"/>
          </p:nvPr>
        </p:nvSpPr>
        <p:spPr>
          <a:xfrm>
            <a:off x="1428564" y="2271527"/>
            <a:ext cx="2922588" cy="3532188"/>
          </a:xfrm>
        </p:spPr>
        <p:txBody>
          <a:bodyPr>
            <a:normAutofit/>
          </a:bodyPr>
          <a:lstStyle/>
          <a:p>
            <a:pPr marL="0" indent="0">
              <a:buNone/>
            </a:pPr>
            <a:r>
              <a:rPr lang="sv-SE" dirty="0"/>
              <a:t>Slutligen kopplar du handlingen till rätt sammanträde</a:t>
            </a:r>
          </a:p>
        </p:txBody>
      </p:sp>
      <p:pic>
        <p:nvPicPr>
          <p:cNvPr id="7" name="Bildobjekt 6">
            <a:extLst>
              <a:ext uri="{FF2B5EF4-FFF2-40B4-BE49-F238E27FC236}">
                <a16:creationId xmlns:a16="http://schemas.microsoft.com/office/drawing/2014/main" id="{EC352F98-DD41-BE21-9DFB-374865F4C91B}"/>
              </a:ext>
            </a:extLst>
          </p:cNvPr>
          <p:cNvPicPr>
            <a:picLocks noChangeAspect="1"/>
          </p:cNvPicPr>
          <p:nvPr/>
        </p:nvPicPr>
        <p:blipFill>
          <a:blip r:embed="rId3"/>
          <a:stretch>
            <a:fillRect/>
          </a:stretch>
        </p:blipFill>
        <p:spPr>
          <a:xfrm>
            <a:off x="7608168" y="2271527"/>
            <a:ext cx="2930524" cy="2713149"/>
          </a:xfrm>
          <a:prstGeom prst="rect">
            <a:avLst/>
          </a:prstGeom>
          <a:noFill/>
        </p:spPr>
      </p:pic>
      <p:sp>
        <p:nvSpPr>
          <p:cNvPr id="12" name="Slide Number Placeholder 5">
            <a:extLst>
              <a:ext uri="{FF2B5EF4-FFF2-40B4-BE49-F238E27FC236}">
                <a16:creationId xmlns:a16="http://schemas.microsoft.com/office/drawing/2014/main" id="{28EC5E56-DC2B-132D-1A33-D515D23018B0}"/>
              </a:ext>
            </a:extLst>
          </p:cNvPr>
          <p:cNvSpPr>
            <a:spLocks noGrp="1"/>
          </p:cNvSpPr>
          <p:nvPr>
            <p:ph type="sldNum" sz="quarter" idx="16"/>
          </p:nvPr>
        </p:nvSpPr>
        <p:spPr>
          <a:xfrm>
            <a:off x="8208963" y="0"/>
            <a:ext cx="2756630" cy="1212054"/>
          </a:xfrm>
        </p:spPr>
        <p:txBody>
          <a:bodyPr anchor="ctr">
            <a:normAutofit/>
          </a:bodyPr>
          <a:lstStyle/>
          <a:p>
            <a:pPr>
              <a:spcAft>
                <a:spcPts val="600"/>
              </a:spcAft>
            </a:pPr>
            <a:fld id="{77247564-E29A-4039-A521-FA633551344B}" type="slidenum">
              <a:rPr lang="sv-SE" smtClean="0"/>
              <a:pPr>
                <a:spcAft>
                  <a:spcPts val="600"/>
                </a:spcAft>
              </a:pPr>
              <a:t>58</a:t>
            </a:fld>
            <a:endParaRPr lang="sv-SE"/>
          </a:p>
        </p:txBody>
      </p:sp>
    </p:spTree>
    <p:extLst>
      <p:ext uri="{BB962C8B-B14F-4D97-AF65-F5344CB8AC3E}">
        <p14:creationId xmlns:p14="http://schemas.microsoft.com/office/powerpoint/2010/main" val="1596600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97B0D-694F-E6B7-14FC-A12FD67A8817}"/>
              </a:ext>
            </a:extLst>
          </p:cNvPr>
          <p:cNvSpPr>
            <a:spLocks noGrp="1"/>
          </p:cNvSpPr>
          <p:nvPr>
            <p:ph type="title"/>
          </p:nvPr>
        </p:nvSpPr>
        <p:spPr/>
        <p:txBody>
          <a:bodyPr>
            <a:noAutofit/>
          </a:bodyPr>
          <a:lstStyle/>
          <a:p>
            <a:r>
              <a:rPr lang="sv-SE" sz="4400" dirty="0">
                <a:solidFill>
                  <a:schemeClr val="tx1"/>
                </a:solidFill>
              </a:rPr>
              <a:t>Skicka för granskning/godkännande</a:t>
            </a:r>
          </a:p>
        </p:txBody>
      </p:sp>
      <p:sp>
        <p:nvSpPr>
          <p:cNvPr id="3" name="Platshållare för innehåll 2">
            <a:extLst>
              <a:ext uri="{FF2B5EF4-FFF2-40B4-BE49-F238E27FC236}">
                <a16:creationId xmlns:a16="http://schemas.microsoft.com/office/drawing/2014/main" id="{D21D007D-3626-5DDF-CA24-9C5514548A95}"/>
              </a:ext>
            </a:extLst>
          </p:cNvPr>
          <p:cNvSpPr>
            <a:spLocks noGrp="1"/>
          </p:cNvSpPr>
          <p:nvPr>
            <p:ph sz="half" idx="1"/>
          </p:nvPr>
        </p:nvSpPr>
        <p:spPr/>
        <p:txBody>
          <a:bodyPr/>
          <a:lstStyle/>
          <a:p>
            <a:r>
              <a:rPr lang="sv-SE" dirty="0"/>
              <a:t>Alla tjänsteskrivelser måste godkännas/granskas för att upprättas.</a:t>
            </a:r>
          </a:p>
          <a:p>
            <a:r>
              <a:rPr lang="sv-SE" dirty="0"/>
              <a:t>För att skicka tjänsteskrivelser för granskning öppnar du Ciceron-fliken i Word för dokumentet som ska granskas.</a:t>
            </a:r>
          </a:p>
          <a:p>
            <a:pPr lvl="1"/>
            <a:r>
              <a:rPr lang="sv-SE" dirty="0"/>
              <a:t>Välj därefter alternativet ”Skicka för godkännande”.</a:t>
            </a:r>
          </a:p>
        </p:txBody>
      </p:sp>
      <p:pic>
        <p:nvPicPr>
          <p:cNvPr id="4" name="Bildobjekt 3">
            <a:extLst>
              <a:ext uri="{FF2B5EF4-FFF2-40B4-BE49-F238E27FC236}">
                <a16:creationId xmlns:a16="http://schemas.microsoft.com/office/drawing/2014/main" id="{A1998347-C007-B0B5-0A1A-27EC32A50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43" y="3785994"/>
            <a:ext cx="10858966" cy="1462404"/>
          </a:xfrm>
          <a:prstGeom prst="rect">
            <a:avLst/>
          </a:prstGeom>
        </p:spPr>
      </p:pic>
      <p:sp>
        <p:nvSpPr>
          <p:cNvPr id="7" name="Ellips 6">
            <a:extLst>
              <a:ext uri="{FF2B5EF4-FFF2-40B4-BE49-F238E27FC236}">
                <a16:creationId xmlns:a16="http://schemas.microsoft.com/office/drawing/2014/main" id="{7B0C0D92-322B-502E-87D2-60C0DECD0C2A}"/>
              </a:ext>
            </a:extLst>
          </p:cNvPr>
          <p:cNvSpPr/>
          <p:nvPr/>
        </p:nvSpPr>
        <p:spPr>
          <a:xfrm>
            <a:off x="5879976" y="4293096"/>
            <a:ext cx="1728192" cy="36004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254408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D2A96BD2-9AC7-2823-BAA8-0B675E84A2BB}"/>
              </a:ext>
            </a:extLst>
          </p:cNvPr>
          <p:cNvGraphicFramePr>
            <a:graphicFrameLocks noGrp="1"/>
          </p:cNvGraphicFramePr>
          <p:nvPr>
            <p:ph sz="quarter" idx="13"/>
            <p:extLst>
              <p:ext uri="{D42A27DB-BD31-4B8C-83A1-F6EECF244321}">
                <p14:modId xmlns:p14="http://schemas.microsoft.com/office/powerpoint/2010/main" val="2441288478"/>
              </p:ext>
            </p:extLst>
          </p:nvPr>
        </p:nvGraphicFramePr>
        <p:xfrm>
          <a:off x="1217612" y="2204862"/>
          <a:ext cx="7126924" cy="2810815"/>
        </p:xfrm>
        <a:graphic>
          <a:graphicData uri="http://schemas.openxmlformats.org/drawingml/2006/table">
            <a:tbl>
              <a:tblPr firstRow="1" firstCol="1" bandRow="1">
                <a:tableStyleId>{5C22544A-7EE6-4342-B048-85BDC9FD1C3A}</a:tableStyleId>
              </a:tblPr>
              <a:tblGrid>
                <a:gridCol w="1066478">
                  <a:extLst>
                    <a:ext uri="{9D8B030D-6E8A-4147-A177-3AD203B41FA5}">
                      <a16:colId xmlns:a16="http://schemas.microsoft.com/office/drawing/2014/main" val="1327497278"/>
                    </a:ext>
                  </a:extLst>
                </a:gridCol>
                <a:gridCol w="1177946">
                  <a:extLst>
                    <a:ext uri="{9D8B030D-6E8A-4147-A177-3AD203B41FA5}">
                      <a16:colId xmlns:a16="http://schemas.microsoft.com/office/drawing/2014/main" val="1403823112"/>
                    </a:ext>
                  </a:extLst>
                </a:gridCol>
                <a:gridCol w="1177946">
                  <a:extLst>
                    <a:ext uri="{9D8B030D-6E8A-4147-A177-3AD203B41FA5}">
                      <a16:colId xmlns:a16="http://schemas.microsoft.com/office/drawing/2014/main" val="1092502819"/>
                    </a:ext>
                  </a:extLst>
                </a:gridCol>
                <a:gridCol w="1177946">
                  <a:extLst>
                    <a:ext uri="{9D8B030D-6E8A-4147-A177-3AD203B41FA5}">
                      <a16:colId xmlns:a16="http://schemas.microsoft.com/office/drawing/2014/main" val="3551206617"/>
                    </a:ext>
                  </a:extLst>
                </a:gridCol>
                <a:gridCol w="1177946">
                  <a:extLst>
                    <a:ext uri="{9D8B030D-6E8A-4147-A177-3AD203B41FA5}">
                      <a16:colId xmlns:a16="http://schemas.microsoft.com/office/drawing/2014/main" val="2471432415"/>
                    </a:ext>
                  </a:extLst>
                </a:gridCol>
                <a:gridCol w="1348662">
                  <a:extLst>
                    <a:ext uri="{9D8B030D-6E8A-4147-A177-3AD203B41FA5}">
                      <a16:colId xmlns:a16="http://schemas.microsoft.com/office/drawing/2014/main" val="2317515519"/>
                    </a:ext>
                  </a:extLst>
                </a:gridCol>
              </a:tblGrid>
              <a:tr h="200645">
                <a:tc>
                  <a:txBody>
                    <a:bodyPr/>
                    <a:lstStyle/>
                    <a:p>
                      <a:pPr>
                        <a:lnSpc>
                          <a:spcPct val="115000"/>
                        </a:lnSpc>
                        <a:spcAft>
                          <a:spcPts val="500"/>
                        </a:spcAft>
                      </a:pPr>
                      <a:r>
                        <a:rPr lang="sv-SE" sz="1000">
                          <a:effectLst/>
                        </a:rPr>
                        <a:t>RUNI</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RUNA</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RUNB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RUN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RS</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RF</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367559"/>
                  </a:ext>
                </a:extLst>
              </a:tr>
              <a:tr h="316889">
                <a:tc>
                  <a:txBody>
                    <a:bodyPr/>
                    <a:lstStyle/>
                    <a:p>
                      <a:pPr>
                        <a:lnSpc>
                          <a:spcPct val="115000"/>
                        </a:lnSpc>
                        <a:spcAft>
                          <a:spcPts val="500"/>
                        </a:spcAft>
                      </a:pPr>
                      <a:r>
                        <a:rPr lang="sv-SE" sz="1000">
                          <a:effectLst/>
                        </a:rPr>
                        <a:t>10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17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24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8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22-23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659862"/>
                  </a:ext>
                </a:extLst>
              </a:tr>
              <a:tr h="200645">
                <a:tc>
                  <a:txBody>
                    <a:bodyPr/>
                    <a:lstStyle/>
                    <a:p>
                      <a:pPr>
                        <a:lnSpc>
                          <a:spcPct val="115000"/>
                        </a:lnSpc>
                        <a:spcAft>
                          <a:spcPts val="500"/>
                        </a:spcAft>
                      </a:pPr>
                      <a:r>
                        <a:rPr lang="sv-SE" sz="1000">
                          <a:effectLst/>
                        </a:rPr>
                        <a:t>7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14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28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16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967955"/>
                  </a:ext>
                </a:extLst>
              </a:tr>
              <a:tr h="316889">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5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25-26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4215623"/>
                  </a:ext>
                </a:extLst>
              </a:tr>
              <a:tr h="200645">
                <a:tc>
                  <a:txBody>
                    <a:bodyPr/>
                    <a:lstStyle/>
                    <a:p>
                      <a:pPr>
                        <a:lnSpc>
                          <a:spcPct val="115000"/>
                        </a:lnSpc>
                        <a:spcAft>
                          <a:spcPts val="500"/>
                        </a:spcAft>
                      </a:pPr>
                      <a:r>
                        <a:rPr lang="sv-SE" sz="1000">
                          <a:effectLst/>
                        </a:rPr>
                        <a:t>28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4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11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18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10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7220356"/>
                  </a:ext>
                </a:extLst>
              </a:tr>
              <a:tr h="316889">
                <a:tc>
                  <a:txBody>
                    <a:bodyPr/>
                    <a:lstStyle/>
                    <a:p>
                      <a:pPr>
                        <a:lnSpc>
                          <a:spcPct val="115000"/>
                        </a:lnSpc>
                        <a:spcAft>
                          <a:spcPts val="500"/>
                        </a:spcAft>
                      </a:pPr>
                      <a:r>
                        <a:rPr lang="sv-SE" sz="1000">
                          <a:effectLst/>
                        </a:rPr>
                        <a:t>2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9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16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23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13 jun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20-21 jun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090356"/>
                  </a:ext>
                </a:extLst>
              </a:tr>
              <a:tr h="307546">
                <a:tc>
                  <a:txBody>
                    <a:bodyPr/>
                    <a:lstStyle/>
                    <a:p>
                      <a:pPr>
                        <a:lnSpc>
                          <a:spcPct val="115000"/>
                        </a:lnSpc>
                        <a:spcAft>
                          <a:spcPts val="500"/>
                        </a:spcAft>
                      </a:pPr>
                      <a:r>
                        <a:rPr lang="sv-SE" sz="1000">
                          <a:effectLst/>
                        </a:rPr>
                        <a:t>8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15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22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29 aug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13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15562"/>
                  </a:ext>
                </a:extLst>
              </a:tr>
              <a:tr h="316889">
                <a:tc>
                  <a:txBody>
                    <a:bodyPr/>
                    <a:lstStyle/>
                    <a:p>
                      <a:pPr>
                        <a:lnSpc>
                          <a:spcPct val="115000"/>
                        </a:lnSpc>
                        <a:spcAft>
                          <a:spcPts val="500"/>
                        </a:spcAft>
                      </a:pPr>
                      <a:r>
                        <a:rPr lang="sv-SE" sz="1000">
                          <a:effectLst/>
                        </a:rPr>
                        <a:t>5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12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19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26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10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18-19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53723"/>
                  </a:ext>
                </a:extLst>
              </a:tr>
              <a:tr h="316889">
                <a:tc>
                  <a:txBody>
                    <a:bodyPr/>
                    <a:lstStyle/>
                    <a:p>
                      <a:pPr>
                        <a:lnSpc>
                          <a:spcPct val="115000"/>
                        </a:lnSpc>
                        <a:spcAft>
                          <a:spcPts val="500"/>
                        </a:spcAft>
                      </a:pPr>
                      <a:r>
                        <a:rPr lang="sv-SE" sz="1000">
                          <a:effectLst/>
                        </a:rPr>
                        <a:t>10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17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24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31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8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21-22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854873"/>
                  </a:ext>
                </a:extLst>
              </a:tr>
              <a:tr h="316889">
                <a:tc>
                  <a:txBody>
                    <a:bodyPr/>
                    <a:lstStyle/>
                    <a:p>
                      <a:pPr>
                        <a:lnSpc>
                          <a:spcPct val="115000"/>
                        </a:lnSpc>
                        <a:spcAft>
                          <a:spcPts val="500"/>
                        </a:spcAft>
                      </a:pPr>
                      <a:r>
                        <a:rPr lang="sv-SE" sz="1000">
                          <a:effectLst/>
                        </a:rPr>
                        <a:t>7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14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21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28 nov</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a:effectLst/>
                        </a:rPr>
                        <a:t>7 dec</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500"/>
                        </a:spcAft>
                      </a:pPr>
                      <a:r>
                        <a:rPr lang="sv-SE" sz="1000" dirty="0">
                          <a:effectLst/>
                        </a:rPr>
                        <a:t> </a:t>
                      </a:r>
                      <a:endParaRPr lang="sv-S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751801"/>
                  </a:ext>
                </a:extLst>
              </a:tr>
            </a:tbl>
          </a:graphicData>
        </a:graphic>
      </p:graphicFrame>
      <p:sp>
        <p:nvSpPr>
          <p:cNvPr id="3" name="Rubrik 2">
            <a:extLst>
              <a:ext uri="{FF2B5EF4-FFF2-40B4-BE49-F238E27FC236}">
                <a16:creationId xmlns:a16="http://schemas.microsoft.com/office/drawing/2014/main" id="{5D60A675-E6C2-67CE-C909-430D9B35062D}"/>
              </a:ext>
            </a:extLst>
          </p:cNvPr>
          <p:cNvSpPr>
            <a:spLocks noGrp="1"/>
          </p:cNvSpPr>
          <p:nvPr>
            <p:ph type="title"/>
          </p:nvPr>
        </p:nvSpPr>
        <p:spPr/>
        <p:txBody>
          <a:bodyPr/>
          <a:lstStyle/>
          <a:p>
            <a:r>
              <a:rPr lang="sv-SE" dirty="0"/>
              <a:t>Beredningsplan RUN 2023</a:t>
            </a:r>
          </a:p>
        </p:txBody>
      </p:sp>
      <p:sp>
        <p:nvSpPr>
          <p:cNvPr id="4" name="Platshållare för bildnummer 3">
            <a:extLst>
              <a:ext uri="{FF2B5EF4-FFF2-40B4-BE49-F238E27FC236}">
                <a16:creationId xmlns:a16="http://schemas.microsoft.com/office/drawing/2014/main" id="{1E83396A-DB95-9568-8C94-C81056C888EC}"/>
              </a:ext>
            </a:extLst>
          </p:cNvPr>
          <p:cNvSpPr>
            <a:spLocks noGrp="1"/>
          </p:cNvSpPr>
          <p:nvPr>
            <p:ph type="sldNum" sz="quarter" idx="14"/>
          </p:nvPr>
        </p:nvSpPr>
        <p:spPr/>
        <p:txBody>
          <a:bodyPr/>
          <a:lstStyle/>
          <a:p>
            <a:fld id="{77247564-E29A-4039-A521-FA633551344B}" type="slidenum">
              <a:rPr lang="sv-SE" smtClean="0"/>
              <a:pPr/>
              <a:t>6</a:t>
            </a:fld>
            <a:endParaRPr lang="sv-SE" dirty="0"/>
          </a:p>
        </p:txBody>
      </p:sp>
      <p:sp>
        <p:nvSpPr>
          <p:cNvPr id="6" name="Rectangle 1">
            <a:extLst>
              <a:ext uri="{FF2B5EF4-FFF2-40B4-BE49-F238E27FC236}">
                <a16:creationId xmlns:a16="http://schemas.microsoft.com/office/drawing/2014/main" id="{FF78F331-C07B-BD22-654A-947022997C5E}"/>
              </a:ext>
            </a:extLst>
          </p:cNvPr>
          <p:cNvSpPr>
            <a:spLocks noChangeArrowheads="1"/>
          </p:cNvSpPr>
          <p:nvPr/>
        </p:nvSpPr>
        <p:spPr bwMode="auto">
          <a:xfrm>
            <a:off x="-7088950" y="-842574"/>
            <a:ext cx="19280950" cy="20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1" i="0" u="none" strike="noStrike" cap="none" normalizeH="0" baseline="0" bmk="_Toc465951418">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Beredningsplan regionala utvecklingsnämnden 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RUNI</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inlämning av ärenden </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RUNA</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avstämning med ordförande  </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RUNB</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regionala utvecklingsnämndens beredning</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RUN</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regionala utvecklingsnämnden </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RS</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regionstyrelsen </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RF</a:t>
            </a:r>
            <a:r>
              <a:rPr kumimoji="0" lang="sv-SE" altLang="sv-SE" sz="1100" b="0" i="0" u="none" strike="noStrike" cap="none" normalizeH="0" baseline="0" bmk="_Toc46595141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regionfullmäktige</a:t>
            </a:r>
            <a:endParaRPr kumimoji="0" lang="sv-SE" altLang="sv-SE" sz="800" b="0" i="0" u="none" strike="noStrike" cap="none" normalizeH="0" baseline="0" bmk="_Toc465951418">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bmk="_Toc46595141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Preliminära tider</a:t>
            </a:r>
            <a:endParaRPr kumimoji="0" lang="sv-SE" altLang="sv-SE" sz="800" b="0" i="0" u="none" strike="noStrike" cap="none" normalizeH="0" baseline="0" bmk="_Toc465951418">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RUNB:</a:t>
            </a:r>
            <a:r>
              <a:rPr kumimoji="0" lang="sv-SE" altLang="sv-SE" sz="1100" b="0" i="0" u="none" strike="noStrike" cap="none" normalizeH="0" baseline="0" bmk="_Toc46595141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09.00-10.00</a:t>
            </a:r>
            <a:endParaRPr kumimoji="0" lang="sv-SE" altLang="sv-SE" sz="800" b="0" i="0" u="none" strike="noStrike" cap="none" normalizeH="0" baseline="0" bmk="_Toc465951418">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bmk="_Toc46595141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RUN</a:t>
            </a:r>
            <a:r>
              <a:rPr kumimoji="0" lang="sv-SE" altLang="sv-SE" sz="1100" b="0" i="0" u="none" strike="noStrike" cap="none" normalizeH="0" baseline="0" bmk="_Toc465951418">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10.00-15.00</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1113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97B0D-694F-E6B7-14FC-A12FD67A8817}"/>
              </a:ext>
            </a:extLst>
          </p:cNvPr>
          <p:cNvSpPr>
            <a:spLocks noGrp="1"/>
          </p:cNvSpPr>
          <p:nvPr>
            <p:ph type="title"/>
          </p:nvPr>
        </p:nvSpPr>
        <p:spPr/>
        <p:txBody>
          <a:bodyPr>
            <a:noAutofit/>
          </a:bodyPr>
          <a:lstStyle/>
          <a:p>
            <a:r>
              <a:rPr lang="sv-SE" sz="4400" dirty="0">
                <a:solidFill>
                  <a:schemeClr val="tx1"/>
                </a:solidFill>
              </a:rPr>
              <a:t>Skicka för granskning/godkännande</a:t>
            </a:r>
          </a:p>
        </p:txBody>
      </p:sp>
      <p:sp>
        <p:nvSpPr>
          <p:cNvPr id="3" name="Platshållare för innehåll 2">
            <a:extLst>
              <a:ext uri="{FF2B5EF4-FFF2-40B4-BE49-F238E27FC236}">
                <a16:creationId xmlns:a16="http://schemas.microsoft.com/office/drawing/2014/main" id="{D21D007D-3626-5DDF-CA24-9C5514548A95}"/>
              </a:ext>
            </a:extLst>
          </p:cNvPr>
          <p:cNvSpPr>
            <a:spLocks noGrp="1"/>
          </p:cNvSpPr>
          <p:nvPr>
            <p:ph sz="half" idx="1"/>
          </p:nvPr>
        </p:nvSpPr>
        <p:spPr>
          <a:xfrm>
            <a:off x="2123629" y="1753272"/>
            <a:ext cx="4692451" cy="4255378"/>
          </a:xfrm>
        </p:spPr>
        <p:txBody>
          <a:bodyPr/>
          <a:lstStyle/>
          <a:p>
            <a:r>
              <a:rPr lang="sv-SE" dirty="0"/>
              <a:t>I rutan som öppnas anger du personen som ska godkänna under </a:t>
            </a:r>
            <a:r>
              <a:rPr lang="sv-SE" i="1" dirty="0"/>
              <a:t>Användare</a:t>
            </a:r>
            <a:r>
              <a:rPr lang="sv-SE" dirty="0"/>
              <a:t> och därefter </a:t>
            </a:r>
            <a:r>
              <a:rPr lang="sv-SE" i="1" dirty="0"/>
              <a:t>Lägg till</a:t>
            </a:r>
            <a:r>
              <a:rPr lang="sv-SE" dirty="0"/>
              <a:t>.</a:t>
            </a:r>
          </a:p>
          <a:p>
            <a:r>
              <a:rPr lang="sv-SE" dirty="0"/>
              <a:t>Gällande ärenden som ska till RS, HSN eller PN skickas ärendet till utsedd ärendestrateg.</a:t>
            </a:r>
          </a:p>
          <a:p>
            <a:r>
              <a:rPr lang="sv-SE" dirty="0"/>
              <a:t>RUN-ärenden skickas till ansvarig enhetschef samt regional utvecklingsdirektör med processen </a:t>
            </a:r>
            <a:r>
              <a:rPr lang="sv-SE" i="1" dirty="0"/>
              <a:t>sekventiellt godkännande</a:t>
            </a:r>
            <a:r>
              <a:rPr lang="sv-SE" dirty="0"/>
              <a:t>.</a:t>
            </a:r>
          </a:p>
        </p:txBody>
      </p:sp>
      <p:pic>
        <p:nvPicPr>
          <p:cNvPr id="6" name="Bildobjekt 5">
            <a:extLst>
              <a:ext uri="{FF2B5EF4-FFF2-40B4-BE49-F238E27FC236}">
                <a16:creationId xmlns:a16="http://schemas.microsoft.com/office/drawing/2014/main" id="{9A15E508-1386-5B73-FD2D-52CD6C53A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08" y="1722400"/>
            <a:ext cx="3015615" cy="4286250"/>
          </a:xfrm>
          <a:prstGeom prst="rect">
            <a:avLst/>
          </a:prstGeom>
        </p:spPr>
      </p:pic>
    </p:spTree>
    <p:extLst>
      <p:ext uri="{BB962C8B-B14F-4D97-AF65-F5344CB8AC3E}">
        <p14:creationId xmlns:p14="http://schemas.microsoft.com/office/powerpoint/2010/main" val="3422171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79576" y="2420888"/>
            <a:ext cx="5472608" cy="3064660"/>
          </a:xfrm>
        </p:spPr>
      </p:pic>
      <p:sp>
        <p:nvSpPr>
          <p:cNvPr id="3" name="Rubrik 2"/>
          <p:cNvSpPr>
            <a:spLocks noGrp="1"/>
          </p:cNvSpPr>
          <p:nvPr>
            <p:ph type="title"/>
          </p:nvPr>
        </p:nvSpPr>
        <p:spPr/>
        <p:txBody>
          <a:bodyPr/>
          <a:lstStyle/>
          <a:p>
            <a:r>
              <a:rPr lang="sv-SE" dirty="0"/>
              <a:t>Nu är det praktik!</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61</a:t>
            </a:fld>
            <a:endParaRPr lang="sv-SE" dirty="0"/>
          </a:p>
        </p:txBody>
      </p:sp>
    </p:spTree>
    <p:extLst>
      <p:ext uri="{BB962C8B-B14F-4D97-AF65-F5344CB8AC3E}">
        <p14:creationId xmlns:p14="http://schemas.microsoft.com/office/powerpoint/2010/main" val="3994503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r>
              <a:rPr lang="sv-SE" dirty="0"/>
              <a:t>Läs igenom tilldelat ärende</a:t>
            </a:r>
          </a:p>
          <a:p>
            <a:r>
              <a:rPr lang="sv-SE" dirty="0"/>
              <a:t>Gör en genomgång av bakgrundsfakta</a:t>
            </a:r>
          </a:p>
          <a:p>
            <a:r>
              <a:rPr lang="sv-SE" dirty="0"/>
              <a:t>Kontakta utsedd ärendestrateg stab</a:t>
            </a:r>
          </a:p>
          <a:p>
            <a:r>
              <a:rPr lang="sv-SE" dirty="0"/>
              <a:t>Lägg upp ärendet i Ciceron</a:t>
            </a:r>
          </a:p>
          <a:p>
            <a:r>
              <a:rPr lang="sv-SE" dirty="0"/>
              <a:t>Skriv ärendet utom perspektivanalysen</a:t>
            </a:r>
          </a:p>
          <a:p>
            <a:pPr marL="0" indent="0">
              <a:buNone/>
            </a:pPr>
            <a:endParaRPr lang="sv-SE" dirty="0">
              <a:solidFill>
                <a:srgbClr val="FF0000"/>
              </a:solidFill>
            </a:endParaRPr>
          </a:p>
          <a:p>
            <a:endParaRPr lang="sv-SE" dirty="0"/>
          </a:p>
          <a:p>
            <a:endParaRPr lang="sv-SE" dirty="0"/>
          </a:p>
        </p:txBody>
      </p:sp>
      <p:sp>
        <p:nvSpPr>
          <p:cNvPr id="3" name="Rubrik 2"/>
          <p:cNvSpPr>
            <a:spLocks noGrp="1"/>
          </p:cNvSpPr>
          <p:nvPr>
            <p:ph type="title"/>
          </p:nvPr>
        </p:nvSpPr>
        <p:spPr/>
        <p:txBody>
          <a:bodyPr/>
          <a:lstStyle/>
          <a:p>
            <a:r>
              <a:rPr lang="sv-SE" dirty="0"/>
              <a:t>Uppgifter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62</a:t>
            </a:fld>
            <a:endParaRPr lang="sv-SE" dirty="0"/>
          </a:p>
        </p:txBody>
      </p:sp>
    </p:spTree>
    <p:extLst>
      <p:ext uri="{BB962C8B-B14F-4D97-AF65-F5344CB8AC3E}">
        <p14:creationId xmlns:p14="http://schemas.microsoft.com/office/powerpoint/2010/main" val="1484412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AE161AC-EBD2-6A01-59B6-12881902E0BA}"/>
              </a:ext>
            </a:extLst>
          </p:cNvPr>
          <p:cNvSpPr>
            <a:spLocks noGrp="1"/>
          </p:cNvSpPr>
          <p:nvPr>
            <p:ph sz="quarter" idx="13"/>
          </p:nvPr>
        </p:nvSpPr>
        <p:spPr/>
        <p:txBody>
          <a:bodyPr>
            <a:normAutofit fontScale="55000" lnSpcReduction="20000"/>
          </a:bodyPr>
          <a:lstStyle/>
          <a:p>
            <a:pPr marL="0" indent="0">
              <a:buNone/>
            </a:pPr>
            <a:r>
              <a:rPr lang="sv-SE" b="1" dirty="0"/>
              <a:t>Kolla upp relevant bakgrundsfakta, exempelvis:</a:t>
            </a:r>
          </a:p>
          <a:p>
            <a:r>
              <a:rPr lang="sv-SE" dirty="0"/>
              <a:t>Regionens styrande dokument; planer, rutiner, tidigare beslutsprotokoll</a:t>
            </a:r>
          </a:p>
          <a:p>
            <a:r>
              <a:rPr lang="sv-SE" dirty="0"/>
              <a:t>Lagstiftning på området (ofta referens i ärendet – men kolla upp!)</a:t>
            </a:r>
          </a:p>
          <a:p>
            <a:r>
              <a:rPr lang="sv-SE" dirty="0"/>
              <a:t>Etiska principer som styr prioriteringar inom hälso- och sjukvården</a:t>
            </a:r>
          </a:p>
          <a:p>
            <a:r>
              <a:rPr lang="sv-SE" dirty="0"/>
              <a:t>Relevant statistik</a:t>
            </a:r>
          </a:p>
          <a:p>
            <a:r>
              <a:rPr lang="sv-SE" dirty="0"/>
              <a:t>Omvärldsbevakning</a:t>
            </a:r>
          </a:p>
          <a:p>
            <a:r>
              <a:rPr lang="sv-SE" dirty="0"/>
              <a:t>Beslutets ekonomiska påverkan</a:t>
            </a:r>
          </a:p>
          <a:p>
            <a:r>
              <a:rPr lang="sv-SE" dirty="0"/>
              <a:t>Underlag för konsekvensbedömning av perspektiven</a:t>
            </a:r>
          </a:p>
          <a:p>
            <a:pPr lvl="1"/>
            <a:r>
              <a:rPr lang="sv-SE" dirty="0"/>
              <a:t>Jämställdhet</a:t>
            </a:r>
          </a:p>
          <a:p>
            <a:pPr lvl="1"/>
            <a:r>
              <a:rPr lang="sv-SE" dirty="0"/>
              <a:t>Barnrätt</a:t>
            </a:r>
          </a:p>
        </p:txBody>
      </p:sp>
      <p:sp>
        <p:nvSpPr>
          <p:cNvPr id="3" name="Rubrik 2">
            <a:extLst>
              <a:ext uri="{FF2B5EF4-FFF2-40B4-BE49-F238E27FC236}">
                <a16:creationId xmlns:a16="http://schemas.microsoft.com/office/drawing/2014/main" id="{BBCB7FB8-C844-8B36-4C79-9FBB50258932}"/>
              </a:ext>
            </a:extLst>
          </p:cNvPr>
          <p:cNvSpPr>
            <a:spLocks noGrp="1"/>
          </p:cNvSpPr>
          <p:nvPr>
            <p:ph type="title"/>
          </p:nvPr>
        </p:nvSpPr>
        <p:spPr/>
        <p:txBody>
          <a:bodyPr/>
          <a:lstStyle/>
          <a:p>
            <a:r>
              <a:rPr lang="sv-SE" dirty="0"/>
              <a:t>Innan du börjar skriva </a:t>
            </a:r>
          </a:p>
        </p:txBody>
      </p:sp>
      <p:sp>
        <p:nvSpPr>
          <p:cNvPr id="4" name="Platshållare för bildnummer 3">
            <a:extLst>
              <a:ext uri="{FF2B5EF4-FFF2-40B4-BE49-F238E27FC236}">
                <a16:creationId xmlns:a16="http://schemas.microsoft.com/office/drawing/2014/main" id="{FDD000DC-BFDD-2B31-94FE-1FE1810CC301}"/>
              </a:ext>
            </a:extLst>
          </p:cNvPr>
          <p:cNvSpPr>
            <a:spLocks noGrp="1"/>
          </p:cNvSpPr>
          <p:nvPr>
            <p:ph type="sldNum" sz="quarter" idx="14"/>
          </p:nvPr>
        </p:nvSpPr>
        <p:spPr/>
        <p:txBody>
          <a:bodyPr/>
          <a:lstStyle/>
          <a:p>
            <a:fld id="{77247564-E29A-4039-A521-FA633551344B}" type="slidenum">
              <a:rPr lang="sv-SE" smtClean="0"/>
              <a:pPr/>
              <a:t>63</a:t>
            </a:fld>
            <a:endParaRPr lang="sv-SE" dirty="0"/>
          </a:p>
        </p:txBody>
      </p:sp>
    </p:spTree>
    <p:extLst>
      <p:ext uri="{BB962C8B-B14F-4D97-AF65-F5344CB8AC3E}">
        <p14:creationId xmlns:p14="http://schemas.microsoft.com/office/powerpoint/2010/main" val="639300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l"/>
            <a:r>
              <a:rPr lang="sv-SE" sz="6600" dirty="0"/>
              <a:t>Konsekvensbeskrivningar – jämställdhet och barnrätt</a:t>
            </a:r>
          </a:p>
        </p:txBody>
      </p:sp>
      <p:sp>
        <p:nvSpPr>
          <p:cNvPr id="3" name="Platshållare för bildnummer 2"/>
          <p:cNvSpPr>
            <a:spLocks noGrp="1"/>
          </p:cNvSpPr>
          <p:nvPr>
            <p:ph type="sldNum" sz="quarter" idx="14"/>
          </p:nvPr>
        </p:nvSpPr>
        <p:spPr/>
        <p:txBody>
          <a:bodyPr/>
          <a:lstStyle/>
          <a:p>
            <a:fld id="{77247564-E29A-4039-A521-FA633551344B}" type="slidenum">
              <a:rPr lang="sv-SE" smtClean="0"/>
              <a:t>64</a:t>
            </a:fld>
            <a:endParaRPr lang="sv-SE" dirty="0"/>
          </a:p>
        </p:txBody>
      </p:sp>
    </p:spTree>
    <p:extLst>
      <p:ext uri="{BB962C8B-B14F-4D97-AF65-F5344CB8AC3E}">
        <p14:creationId xmlns:p14="http://schemas.microsoft.com/office/powerpoint/2010/main" val="4140421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1B0D2C-E5DD-B25D-7E03-45D791B4A8C7}"/>
              </a:ext>
            </a:extLst>
          </p:cNvPr>
          <p:cNvSpPr>
            <a:spLocks noGrp="1"/>
          </p:cNvSpPr>
          <p:nvPr>
            <p:ph type="title"/>
          </p:nvPr>
        </p:nvSpPr>
        <p:spPr/>
        <p:txBody>
          <a:bodyPr/>
          <a:lstStyle/>
          <a:p>
            <a:r>
              <a:rPr lang="sv-SE" dirty="0"/>
              <a:t>Jämställdhet – vad tänker du?</a:t>
            </a:r>
          </a:p>
        </p:txBody>
      </p:sp>
      <p:sp>
        <p:nvSpPr>
          <p:cNvPr id="5" name="Platshållare för bildnummer 4">
            <a:extLst>
              <a:ext uri="{FF2B5EF4-FFF2-40B4-BE49-F238E27FC236}">
                <a16:creationId xmlns:a16="http://schemas.microsoft.com/office/drawing/2014/main" id="{C8324DC4-0B5A-3FAE-FF4F-2C1C333A11AA}"/>
              </a:ext>
            </a:extLst>
          </p:cNvPr>
          <p:cNvSpPr>
            <a:spLocks noGrp="1"/>
          </p:cNvSpPr>
          <p:nvPr>
            <p:ph type="sldNum" sz="quarter" idx="15"/>
          </p:nvPr>
        </p:nvSpPr>
        <p:spPr/>
        <p:txBody>
          <a:bodyPr/>
          <a:lstStyle/>
          <a:p>
            <a:fld id="{77247564-E29A-4039-A521-FA633551344B}" type="slidenum">
              <a:rPr lang="sv-SE" smtClean="0"/>
              <a:pPr/>
              <a:t>65</a:t>
            </a:fld>
            <a:endParaRPr lang="sv-SE" dirty="0"/>
          </a:p>
        </p:txBody>
      </p:sp>
      <p:pic>
        <p:nvPicPr>
          <p:cNvPr id="1026" name="Picture 2" descr="För ökad jämställdhet och jämlikhet genom hela livet | Jämnt ska vara jämt">
            <a:extLst>
              <a:ext uri="{FF2B5EF4-FFF2-40B4-BE49-F238E27FC236}">
                <a16:creationId xmlns:a16="http://schemas.microsoft.com/office/drawing/2014/main" id="{5BC9F62B-E9FF-8619-8ED2-4B3B23F56940}"/>
              </a:ext>
            </a:extLst>
          </p:cNvP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49412" y="2111375"/>
            <a:ext cx="3522663" cy="352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72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17613" y="1700808"/>
            <a:ext cx="10134971" cy="4536503"/>
          </a:xfrm>
        </p:spPr>
        <p:txBody>
          <a:bodyPr numCol="1">
            <a:normAutofit fontScale="47500" lnSpcReduction="20000"/>
          </a:bodyPr>
          <a:lstStyle/>
          <a:p>
            <a:pPr marL="0" indent="0">
              <a:buNone/>
            </a:pPr>
            <a:r>
              <a:rPr lang="sv-SE" b="0" i="0" dirty="0">
                <a:solidFill>
                  <a:srgbClr val="000000"/>
                </a:solidFill>
                <a:effectLst/>
                <a:latin typeface="open_sanslight"/>
              </a:rPr>
              <a:t>Målet för jämställdhetspolitiken är att kvinnor och män ska ha samma makt att forma samhället och sina egna liv.</a:t>
            </a:r>
          </a:p>
          <a:p>
            <a:pPr marL="0" indent="0" algn="l">
              <a:buNone/>
            </a:pPr>
            <a:r>
              <a:rPr lang="sv-SE" b="0" i="0" dirty="0">
                <a:solidFill>
                  <a:srgbClr val="000000"/>
                </a:solidFill>
                <a:effectLst/>
                <a:latin typeface="open_sansregular"/>
              </a:rPr>
              <a:t>Det finns också sex jämställdhetspolitiska delmål:</a:t>
            </a:r>
          </a:p>
          <a:p>
            <a:pPr marL="514350" indent="-514350" algn="l">
              <a:buFont typeface="+mj-lt"/>
              <a:buAutoNum type="arabicPeriod"/>
            </a:pPr>
            <a:r>
              <a:rPr lang="sv-SE" b="1" i="0" dirty="0">
                <a:solidFill>
                  <a:srgbClr val="000000"/>
                </a:solidFill>
                <a:effectLst/>
                <a:latin typeface="open_sansregular"/>
              </a:rPr>
              <a:t>En jämn fördelning av makt och inflytande. </a:t>
            </a:r>
          </a:p>
          <a:p>
            <a:pPr marL="457200" lvl="1" indent="0">
              <a:buNone/>
            </a:pPr>
            <a:r>
              <a:rPr lang="sv-SE" b="0" i="0" dirty="0">
                <a:solidFill>
                  <a:srgbClr val="000000"/>
                </a:solidFill>
                <a:effectLst/>
                <a:latin typeface="open_sansregular"/>
              </a:rPr>
              <a:t>Kvinnor och män ska ha samma rätt och möjlighet att vara aktiva samhällsmedborgare och att forma villkoren för beslutsfattandet i samhällets alla sektorer.</a:t>
            </a:r>
          </a:p>
          <a:p>
            <a:pPr marL="514350" indent="-514350" algn="l">
              <a:buFont typeface="+mj-lt"/>
              <a:buAutoNum type="arabicPeriod"/>
            </a:pPr>
            <a:r>
              <a:rPr lang="sv-SE" b="1" i="0" dirty="0">
                <a:solidFill>
                  <a:srgbClr val="000000"/>
                </a:solidFill>
                <a:effectLst/>
                <a:latin typeface="open_sansregular"/>
              </a:rPr>
              <a:t>Ekonomisk jämställdhet. </a:t>
            </a:r>
          </a:p>
          <a:p>
            <a:pPr marL="457200" lvl="1" indent="0">
              <a:buNone/>
            </a:pPr>
            <a:r>
              <a:rPr lang="sv-SE" b="0" i="0" dirty="0">
                <a:solidFill>
                  <a:srgbClr val="000000"/>
                </a:solidFill>
                <a:effectLst/>
                <a:latin typeface="open_sansregular"/>
              </a:rPr>
              <a:t>Kvinnor och män ska ha samma möjligheter och villkor i fråga om betalt arbete som ger ekonomisk självständighet livet ut.</a:t>
            </a:r>
          </a:p>
          <a:p>
            <a:pPr marL="514350" indent="-514350" algn="l">
              <a:buFont typeface="+mj-lt"/>
              <a:buAutoNum type="arabicPeriod"/>
            </a:pPr>
            <a:r>
              <a:rPr lang="sv-SE" b="1" i="0" dirty="0">
                <a:solidFill>
                  <a:srgbClr val="000000"/>
                </a:solidFill>
                <a:effectLst/>
                <a:latin typeface="open_sansregular"/>
              </a:rPr>
              <a:t>Jämställd utbildning. </a:t>
            </a:r>
          </a:p>
          <a:p>
            <a:pPr marL="457200" lvl="1" indent="0">
              <a:buNone/>
            </a:pPr>
            <a:r>
              <a:rPr lang="sv-SE" b="0" i="0" dirty="0">
                <a:solidFill>
                  <a:srgbClr val="000000"/>
                </a:solidFill>
                <a:effectLst/>
                <a:latin typeface="open_sansregular"/>
              </a:rPr>
              <a:t>Kvinnor och män, flickor och pojkar ska ha samma möjligheter och villkor när det gäller utbildning, studieval och personlig utveckling.</a:t>
            </a:r>
          </a:p>
          <a:p>
            <a:pPr marL="514350" indent="-514350" algn="l">
              <a:buFont typeface="+mj-lt"/>
              <a:buAutoNum type="arabicPeriod"/>
            </a:pPr>
            <a:r>
              <a:rPr lang="sv-SE" b="1" i="0" dirty="0">
                <a:solidFill>
                  <a:srgbClr val="000000"/>
                </a:solidFill>
                <a:effectLst/>
                <a:latin typeface="open_sansregular"/>
              </a:rPr>
              <a:t>Jämn fördelning av det obetalda hem- och omsorgsarbetet. </a:t>
            </a:r>
          </a:p>
          <a:p>
            <a:pPr marL="457200" lvl="1" indent="0">
              <a:buNone/>
            </a:pPr>
            <a:r>
              <a:rPr lang="sv-SE" b="0" i="0" dirty="0">
                <a:solidFill>
                  <a:srgbClr val="000000"/>
                </a:solidFill>
                <a:effectLst/>
                <a:latin typeface="open_sansregular"/>
              </a:rPr>
              <a:t>Kvinnor och män ska ta samma ansvar för hemarbetet och ha möjligheter att ge och få omsorg på lika villkor.</a:t>
            </a:r>
          </a:p>
          <a:p>
            <a:pPr marL="514350" indent="-514350" algn="l">
              <a:buFont typeface="+mj-lt"/>
              <a:buAutoNum type="arabicPeriod"/>
            </a:pPr>
            <a:r>
              <a:rPr lang="sv-SE" b="1" i="0" dirty="0">
                <a:solidFill>
                  <a:srgbClr val="000000"/>
                </a:solidFill>
                <a:effectLst/>
                <a:latin typeface="open_sansregular"/>
              </a:rPr>
              <a:t>Jämställd hälsa. </a:t>
            </a:r>
          </a:p>
          <a:p>
            <a:pPr marL="457200" lvl="1" indent="0">
              <a:buNone/>
            </a:pPr>
            <a:r>
              <a:rPr lang="sv-SE" b="0" i="0" dirty="0">
                <a:solidFill>
                  <a:srgbClr val="000000"/>
                </a:solidFill>
                <a:effectLst/>
                <a:latin typeface="open_sansregular"/>
              </a:rPr>
              <a:t>Kvinnor och män, flickor och pojkar ska ha samma förutsättningar för en god hälsa samt erbjudas vård och omsorg på lika villkor.</a:t>
            </a:r>
          </a:p>
          <a:p>
            <a:pPr marL="514350" indent="-514350" algn="l">
              <a:buFont typeface="+mj-lt"/>
              <a:buAutoNum type="arabicPeriod"/>
            </a:pPr>
            <a:r>
              <a:rPr lang="sv-SE" b="1" i="0" dirty="0">
                <a:solidFill>
                  <a:srgbClr val="000000"/>
                </a:solidFill>
                <a:effectLst/>
                <a:latin typeface="open_sansregular"/>
              </a:rPr>
              <a:t>Mäns våld mot kvinnor ska upphöra. </a:t>
            </a:r>
          </a:p>
          <a:p>
            <a:pPr marL="457200" lvl="1" indent="0">
              <a:buNone/>
            </a:pPr>
            <a:r>
              <a:rPr lang="sv-SE" b="0" i="0" dirty="0">
                <a:solidFill>
                  <a:srgbClr val="000000"/>
                </a:solidFill>
                <a:effectLst/>
                <a:latin typeface="open_sansregular"/>
              </a:rPr>
              <a:t>Kvinnor och män, flickor och pojkar, ska ha samma rätt och möjlighet till kroppslig integritet.</a:t>
            </a:r>
          </a:p>
          <a:p>
            <a:pPr marL="457200" lvl="1" indent="0">
              <a:buNone/>
            </a:pPr>
            <a:endParaRPr lang="sv-SE" b="0" i="0" dirty="0">
              <a:solidFill>
                <a:srgbClr val="000000"/>
              </a:solidFill>
              <a:effectLst/>
              <a:latin typeface="open_sansregular"/>
              <a:hlinkClick r:id="rId3"/>
            </a:endParaRPr>
          </a:p>
          <a:p>
            <a:pPr marL="457200" lvl="1" indent="0">
              <a:buNone/>
            </a:pPr>
            <a:r>
              <a:rPr lang="sv-SE" b="0" i="0" dirty="0">
                <a:solidFill>
                  <a:srgbClr val="000000"/>
                </a:solidFill>
                <a:effectLst/>
                <a:latin typeface="open_sansregular"/>
                <a:hlinkClick r:id="rId3"/>
              </a:rPr>
              <a:t>https://www.regeringen.se/regeringens-politik/jamstalldhet/mal-for-jamstalldhet/</a:t>
            </a:r>
            <a:r>
              <a:rPr lang="sv-SE" b="0" i="0" dirty="0">
                <a:solidFill>
                  <a:srgbClr val="000000"/>
                </a:solidFill>
                <a:effectLst/>
                <a:latin typeface="open_sansregular"/>
              </a:rPr>
              <a:t> </a:t>
            </a:r>
          </a:p>
          <a:p>
            <a:endParaRPr lang="sv-SE" dirty="0"/>
          </a:p>
        </p:txBody>
      </p:sp>
      <p:sp>
        <p:nvSpPr>
          <p:cNvPr id="3" name="Rubrik 2"/>
          <p:cNvSpPr>
            <a:spLocks noGrp="1"/>
          </p:cNvSpPr>
          <p:nvPr>
            <p:ph type="title"/>
          </p:nvPr>
        </p:nvSpPr>
        <p:spPr>
          <a:xfrm>
            <a:off x="1217612" y="1124744"/>
            <a:ext cx="9753599" cy="877887"/>
          </a:xfrm>
        </p:spPr>
        <p:txBody>
          <a:bodyPr/>
          <a:lstStyle/>
          <a:p>
            <a:r>
              <a:rPr lang="sv-SE" dirty="0"/>
              <a:t>Mål för jämställdhet</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66</a:t>
            </a:fld>
            <a:endParaRPr lang="sv-SE" dirty="0"/>
          </a:p>
        </p:txBody>
      </p:sp>
    </p:spTree>
    <p:extLst>
      <p:ext uri="{BB962C8B-B14F-4D97-AF65-F5344CB8AC3E}">
        <p14:creationId xmlns:p14="http://schemas.microsoft.com/office/powerpoint/2010/main" val="3067241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1271464" y="1628800"/>
            <a:ext cx="4386262" cy="4176464"/>
          </a:xfrm>
        </p:spPr>
        <p:txBody>
          <a:bodyPr>
            <a:normAutofit fontScale="70000" lnSpcReduction="20000"/>
          </a:bodyPr>
          <a:lstStyle/>
          <a:p>
            <a:pPr marL="0" indent="0">
              <a:lnSpc>
                <a:spcPct val="170000"/>
              </a:lnSpc>
              <a:buNone/>
            </a:pPr>
            <a:r>
              <a:rPr lang="sv-SE" sz="2600" b="1" dirty="0"/>
              <a:t>Jämlikhet:</a:t>
            </a:r>
            <a:br>
              <a:rPr lang="sv-SE" dirty="0"/>
            </a:br>
            <a:r>
              <a:rPr lang="sv-SE" dirty="0"/>
              <a:t>Alla människor, oavsett bakgrund, ska ha lika rättigheter, möjligheter och skyldigheter. </a:t>
            </a:r>
            <a:br>
              <a:rPr lang="sv-SE" dirty="0"/>
            </a:br>
            <a:r>
              <a:rPr lang="sv-SE" dirty="0"/>
              <a:t>Inkluderar socioekonomi, etnisk tillhörighet, funktionsnedsättning, ålder, sexuell läggning, kön, religion mm. Relevant för vår region är även bostadsort (</a:t>
            </a:r>
            <a:r>
              <a:rPr lang="sv-SE" dirty="0" err="1"/>
              <a:t>glesbydsperspektiv</a:t>
            </a:r>
            <a:r>
              <a:rPr lang="sv-SE" dirty="0"/>
              <a:t>)</a:t>
            </a:r>
          </a:p>
          <a:p>
            <a:endParaRPr lang="sv-SE" dirty="0"/>
          </a:p>
        </p:txBody>
      </p:sp>
      <p:sp>
        <p:nvSpPr>
          <p:cNvPr id="3" name="Platshållare för innehåll 2"/>
          <p:cNvSpPr>
            <a:spLocks noGrp="1"/>
          </p:cNvSpPr>
          <p:nvPr>
            <p:ph sz="quarter" idx="14"/>
          </p:nvPr>
        </p:nvSpPr>
        <p:spPr>
          <a:xfrm>
            <a:off x="6558383" y="1628800"/>
            <a:ext cx="4386263" cy="3522663"/>
          </a:xfrm>
        </p:spPr>
        <p:txBody>
          <a:bodyPr>
            <a:normAutofit fontScale="92500"/>
          </a:bodyPr>
          <a:lstStyle/>
          <a:p>
            <a:pPr marL="0" indent="0">
              <a:lnSpc>
                <a:spcPct val="150000"/>
              </a:lnSpc>
              <a:buNone/>
            </a:pPr>
            <a:r>
              <a:rPr lang="sv-SE" sz="2200" b="1" dirty="0"/>
              <a:t>Jämställdhet: </a:t>
            </a:r>
            <a:br>
              <a:rPr lang="sv-SE" dirty="0"/>
            </a:br>
            <a:r>
              <a:rPr lang="sv-SE" sz="2400" dirty="0"/>
              <a:t>Kvinnor och män har samma makt att forma samhället och sina egna liv. Det förutsätter samma möjligheter, rättigheter och skyldigheter på livets alla områden. </a:t>
            </a:r>
          </a:p>
          <a:p>
            <a:pPr marL="0" indent="0">
              <a:buNone/>
            </a:pPr>
            <a:endParaRPr lang="sv-SE" dirty="0"/>
          </a:p>
        </p:txBody>
      </p:sp>
      <p:sp>
        <p:nvSpPr>
          <p:cNvPr id="5" name="Platshållare för bildnummer 4"/>
          <p:cNvSpPr>
            <a:spLocks noGrp="1"/>
          </p:cNvSpPr>
          <p:nvPr>
            <p:ph type="sldNum" sz="quarter" idx="15"/>
          </p:nvPr>
        </p:nvSpPr>
        <p:spPr/>
        <p:txBody>
          <a:bodyPr/>
          <a:lstStyle/>
          <a:p>
            <a:fld id="{77247564-E29A-4039-A521-FA633551344B}" type="slidenum">
              <a:rPr lang="sv-SE" smtClean="0"/>
              <a:pPr/>
              <a:t>67</a:t>
            </a:fld>
            <a:endParaRPr lang="sv-SE" dirty="0"/>
          </a:p>
        </p:txBody>
      </p:sp>
    </p:spTree>
    <p:extLst>
      <p:ext uri="{BB962C8B-B14F-4D97-AF65-F5344CB8AC3E}">
        <p14:creationId xmlns:p14="http://schemas.microsoft.com/office/powerpoint/2010/main" val="3778494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EB2DF2F-D20E-FA92-9ABF-243FBBDED177}"/>
              </a:ext>
            </a:extLst>
          </p:cNvPr>
          <p:cNvSpPr>
            <a:spLocks noGrp="1"/>
          </p:cNvSpPr>
          <p:nvPr>
            <p:ph sz="quarter" idx="13"/>
          </p:nvPr>
        </p:nvSpPr>
        <p:spPr/>
        <p:txBody>
          <a:bodyPr>
            <a:normAutofit/>
          </a:bodyPr>
          <a:lstStyle/>
          <a:p>
            <a:r>
              <a:rPr lang="sv-SE" dirty="0"/>
              <a:t>Jämställda beslut är en del av arbetet med jämställdhetsintegrering </a:t>
            </a:r>
          </a:p>
          <a:p>
            <a:r>
              <a:rPr lang="sv-SE" dirty="0"/>
              <a:t>Det handlar om att konkret analysera hur kvinnor och män, flickor och pojkar kan påverkas av beslutet</a:t>
            </a:r>
          </a:p>
          <a:p>
            <a:r>
              <a:rPr lang="sv-SE" dirty="0"/>
              <a:t>Målsättningen med jämställda beslut är att politiken ska få stöd till att fatta beslut som främjar jämställdhet</a:t>
            </a:r>
          </a:p>
        </p:txBody>
      </p:sp>
      <p:sp>
        <p:nvSpPr>
          <p:cNvPr id="3" name="Rubrik 2">
            <a:extLst>
              <a:ext uri="{FF2B5EF4-FFF2-40B4-BE49-F238E27FC236}">
                <a16:creationId xmlns:a16="http://schemas.microsoft.com/office/drawing/2014/main" id="{8CCF803C-6423-26E5-1DD1-00AD80EE4A30}"/>
              </a:ext>
            </a:extLst>
          </p:cNvPr>
          <p:cNvSpPr>
            <a:spLocks noGrp="1"/>
          </p:cNvSpPr>
          <p:nvPr>
            <p:ph type="title"/>
          </p:nvPr>
        </p:nvSpPr>
        <p:spPr/>
        <p:txBody>
          <a:bodyPr/>
          <a:lstStyle/>
          <a:p>
            <a:r>
              <a:rPr lang="sv-SE" dirty="0"/>
              <a:t>Jämställda beslut</a:t>
            </a:r>
          </a:p>
        </p:txBody>
      </p:sp>
      <p:sp>
        <p:nvSpPr>
          <p:cNvPr id="4" name="Platshållare för bildnummer 3">
            <a:extLst>
              <a:ext uri="{FF2B5EF4-FFF2-40B4-BE49-F238E27FC236}">
                <a16:creationId xmlns:a16="http://schemas.microsoft.com/office/drawing/2014/main" id="{819766FA-8FC9-D59A-7D39-406AC23266F0}"/>
              </a:ext>
            </a:extLst>
          </p:cNvPr>
          <p:cNvSpPr>
            <a:spLocks noGrp="1"/>
          </p:cNvSpPr>
          <p:nvPr>
            <p:ph type="sldNum" sz="quarter" idx="14"/>
          </p:nvPr>
        </p:nvSpPr>
        <p:spPr/>
        <p:txBody>
          <a:bodyPr/>
          <a:lstStyle/>
          <a:p>
            <a:fld id="{77247564-E29A-4039-A521-FA633551344B}" type="slidenum">
              <a:rPr lang="sv-SE" smtClean="0"/>
              <a:pPr/>
              <a:t>68</a:t>
            </a:fld>
            <a:endParaRPr lang="sv-SE" dirty="0"/>
          </a:p>
        </p:txBody>
      </p:sp>
    </p:spTree>
    <p:extLst>
      <p:ext uri="{BB962C8B-B14F-4D97-AF65-F5344CB8AC3E}">
        <p14:creationId xmlns:p14="http://schemas.microsoft.com/office/powerpoint/2010/main" val="2495448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9B49342-FBE7-B143-FE26-04DEE34799CE}"/>
              </a:ext>
            </a:extLst>
          </p:cNvPr>
          <p:cNvSpPr>
            <a:spLocks noGrp="1"/>
          </p:cNvSpPr>
          <p:nvPr>
            <p:ph sz="quarter" idx="13"/>
          </p:nvPr>
        </p:nvSpPr>
        <p:spPr>
          <a:xfrm>
            <a:off x="1217613" y="2111375"/>
            <a:ext cx="9747980" cy="3522663"/>
          </a:xfrm>
        </p:spPr>
        <p:txBody>
          <a:bodyPr>
            <a:normAutofit/>
          </a:bodyPr>
          <a:lstStyle/>
          <a:p>
            <a:pPr>
              <a:lnSpc>
                <a:spcPct val="110000"/>
              </a:lnSpc>
              <a:spcBef>
                <a:spcPts val="100"/>
              </a:spcBef>
              <a:spcAft>
                <a:spcPts val="1000"/>
              </a:spcAft>
            </a:pPr>
            <a:r>
              <a:rPr lang="sv-SE" sz="2000" dirty="0">
                <a:effectLst/>
                <a:ea typeface="Calibri" panose="020F0502020204030204" pitchFamily="34" charset="0"/>
                <a:cs typeface="Times New Roman" panose="02020603050405020304" pitchFamily="18" charset="0"/>
              </a:rPr>
              <a:t>Att beakta jämställdhetsperspektivet innebär att du som handläggare beskriver vilka </a:t>
            </a:r>
            <a:r>
              <a:rPr lang="sv-SE" sz="2000" dirty="0">
                <a:solidFill>
                  <a:srgbClr val="000000"/>
                </a:solidFill>
                <a:effectLst/>
                <a:ea typeface="Calibri" panose="020F0502020204030204" pitchFamily="34" charset="0"/>
                <a:cs typeface="Times New Roman" panose="02020603050405020304" pitchFamily="18" charset="0"/>
              </a:rPr>
              <a:t>konsekvenser förslaget till beslut kan få för kvinnor och män, flickor och pojkar. </a:t>
            </a:r>
          </a:p>
          <a:p>
            <a:pPr>
              <a:lnSpc>
                <a:spcPct val="110000"/>
              </a:lnSpc>
              <a:spcBef>
                <a:spcPts val="100"/>
              </a:spcBef>
              <a:spcAft>
                <a:spcPts val="1000"/>
              </a:spcAft>
            </a:pPr>
            <a:r>
              <a:rPr lang="sv-SE" sz="2000" dirty="0">
                <a:solidFill>
                  <a:srgbClr val="000000"/>
                </a:solidFill>
                <a:effectLst/>
                <a:ea typeface="Calibri" panose="020F0502020204030204" pitchFamily="34" charset="0"/>
                <a:cs typeface="Times New Roman" panose="02020603050405020304" pitchFamily="18" charset="0"/>
              </a:rPr>
              <a:t>I arbetet med jämställdhet bör utgångspunkten alltid vara kön, men inte bara kön. </a:t>
            </a:r>
            <a:r>
              <a:rPr lang="sv-SE" sz="2000" dirty="0">
                <a:solidFill>
                  <a:srgbClr val="000000"/>
                </a:solidFill>
                <a:ea typeface="Calibri" panose="020F0502020204030204" pitchFamily="34" charset="0"/>
                <a:cs typeface="Times New Roman" panose="02020603050405020304" pitchFamily="18" charset="0"/>
              </a:rPr>
              <a:t>Ålder,</a:t>
            </a:r>
            <a:r>
              <a:rPr lang="sv-SE" sz="2000" dirty="0">
                <a:solidFill>
                  <a:srgbClr val="000000"/>
                </a:solidFill>
                <a:effectLst/>
                <a:ea typeface="Calibri" panose="020F0502020204030204" pitchFamily="34" charset="0"/>
                <a:cs typeface="Times New Roman" panose="02020603050405020304" pitchFamily="18" charset="0"/>
              </a:rPr>
              <a:t> utbildningsbakgrund, sexuell läggning, etnisk tillhörighet, funktionsnedsättning etc.  är alla faktorer som kan innebära att män och kvinnor påverkas olika.</a:t>
            </a:r>
            <a:endParaRPr lang="sv-SE" sz="2000" dirty="0">
              <a:effectLst/>
              <a:ea typeface="Calibri" panose="020F0502020204030204" pitchFamily="34" charset="0"/>
              <a:cs typeface="Times New Roman" panose="02020603050405020304" pitchFamily="18" charset="0"/>
            </a:endParaRPr>
          </a:p>
          <a:p>
            <a:pPr>
              <a:lnSpc>
                <a:spcPct val="110000"/>
              </a:lnSpc>
              <a:spcBef>
                <a:spcPts val="100"/>
              </a:spcBef>
              <a:spcAft>
                <a:spcPts val="1000"/>
              </a:spcAft>
            </a:pPr>
            <a:r>
              <a:rPr lang="sv-SE" sz="2000" dirty="0">
                <a:solidFill>
                  <a:srgbClr val="000000"/>
                </a:solidFill>
                <a:effectLst/>
                <a:ea typeface="Calibri" panose="020F0502020204030204" pitchFamily="34" charset="0"/>
                <a:cs typeface="Times New Roman" panose="02020603050405020304" pitchFamily="18" charset="0"/>
              </a:rPr>
              <a:t>Gruppen män eller kvinnor är ingen homogen grupp, beslut kan påverka grupper av kvinnor och män, pojkar och flickor olika.</a:t>
            </a:r>
          </a:p>
          <a:p>
            <a:pPr>
              <a:lnSpc>
                <a:spcPct val="110000"/>
              </a:lnSpc>
              <a:spcBef>
                <a:spcPts val="100"/>
              </a:spcBef>
              <a:spcAft>
                <a:spcPts val="1000"/>
              </a:spcAft>
            </a:pPr>
            <a:r>
              <a:rPr lang="sv-SE" sz="2000" dirty="0">
                <a:solidFill>
                  <a:srgbClr val="000000"/>
                </a:solidFill>
                <a:ea typeface="Calibri" panose="020F0502020204030204" pitchFamily="34" charset="0"/>
                <a:cs typeface="Times New Roman" panose="02020603050405020304" pitchFamily="18" charset="0"/>
              </a:rPr>
              <a:t>OBS! </a:t>
            </a:r>
            <a:r>
              <a:rPr lang="sv-SE" sz="2000" dirty="0"/>
              <a:t>Könsuppdelad statistik ska presenteras om det finns tillgängligt</a:t>
            </a:r>
          </a:p>
          <a:p>
            <a:pPr marL="0" indent="0">
              <a:lnSpc>
                <a:spcPct val="110000"/>
              </a:lnSpc>
              <a:spcBef>
                <a:spcPts val="100"/>
              </a:spcBef>
              <a:spcAft>
                <a:spcPts val="1000"/>
              </a:spcAft>
              <a:buNone/>
            </a:pPr>
            <a:endParaRPr lang="sv-SE" sz="2000" dirty="0">
              <a:effectLst/>
              <a:ea typeface="Calibri" panose="020F0502020204030204" pitchFamily="34" charset="0"/>
              <a:cs typeface="Times New Roman" panose="02020603050405020304" pitchFamily="18" charset="0"/>
            </a:endParaRPr>
          </a:p>
          <a:p>
            <a:endParaRPr lang="sv-SE" sz="3200" dirty="0"/>
          </a:p>
        </p:txBody>
      </p:sp>
      <p:sp>
        <p:nvSpPr>
          <p:cNvPr id="4" name="Rubrik 3">
            <a:extLst>
              <a:ext uri="{FF2B5EF4-FFF2-40B4-BE49-F238E27FC236}">
                <a16:creationId xmlns:a16="http://schemas.microsoft.com/office/drawing/2014/main" id="{8FDEDCF5-B9CD-7596-06E3-564620736EA7}"/>
              </a:ext>
            </a:extLst>
          </p:cNvPr>
          <p:cNvSpPr>
            <a:spLocks noGrp="1"/>
          </p:cNvSpPr>
          <p:nvPr>
            <p:ph type="title"/>
          </p:nvPr>
        </p:nvSpPr>
        <p:spPr/>
        <p:txBody>
          <a:bodyPr/>
          <a:lstStyle/>
          <a:p>
            <a:r>
              <a:rPr lang="sv-SE" dirty="0"/>
              <a:t>Jämställdhetsperspektiv i ärenden</a:t>
            </a:r>
          </a:p>
        </p:txBody>
      </p:sp>
      <p:sp>
        <p:nvSpPr>
          <p:cNvPr id="5" name="Platshållare för bildnummer 4">
            <a:extLst>
              <a:ext uri="{FF2B5EF4-FFF2-40B4-BE49-F238E27FC236}">
                <a16:creationId xmlns:a16="http://schemas.microsoft.com/office/drawing/2014/main" id="{3B47E5B1-4CC1-4B29-E37E-427C1B1A8878}"/>
              </a:ext>
            </a:extLst>
          </p:cNvPr>
          <p:cNvSpPr>
            <a:spLocks noGrp="1"/>
          </p:cNvSpPr>
          <p:nvPr>
            <p:ph type="sldNum" sz="quarter" idx="15"/>
          </p:nvPr>
        </p:nvSpPr>
        <p:spPr/>
        <p:txBody>
          <a:bodyPr/>
          <a:lstStyle/>
          <a:p>
            <a:fld id="{77247564-E29A-4039-A521-FA633551344B}" type="slidenum">
              <a:rPr lang="sv-SE" smtClean="0"/>
              <a:pPr/>
              <a:t>69</a:t>
            </a:fld>
            <a:endParaRPr lang="sv-SE" dirty="0"/>
          </a:p>
        </p:txBody>
      </p:sp>
    </p:spTree>
    <p:extLst>
      <p:ext uri="{BB962C8B-B14F-4D97-AF65-F5344CB8AC3E}">
        <p14:creationId xmlns:p14="http://schemas.microsoft.com/office/powerpoint/2010/main" val="425042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8F247C73-1734-31E8-4691-9AE2E46DA5BB}"/>
              </a:ext>
            </a:extLst>
          </p:cNvPr>
          <p:cNvGraphicFramePr>
            <a:graphicFrameLocks noGrp="1"/>
          </p:cNvGraphicFramePr>
          <p:nvPr>
            <p:ph sz="quarter" idx="13"/>
            <p:extLst>
              <p:ext uri="{D42A27DB-BD31-4B8C-83A1-F6EECF244321}">
                <p14:modId xmlns:p14="http://schemas.microsoft.com/office/powerpoint/2010/main" val="3038768118"/>
              </p:ext>
            </p:extLst>
          </p:nvPr>
        </p:nvGraphicFramePr>
        <p:xfrm>
          <a:off x="1200034" y="2420888"/>
          <a:ext cx="6336127" cy="2340026"/>
        </p:xfrm>
        <a:graphic>
          <a:graphicData uri="http://schemas.openxmlformats.org/drawingml/2006/table">
            <a:tbl>
              <a:tblPr firstRow="1" firstCol="1" bandRow="1">
                <a:tableStyleId>{5C22544A-7EE6-4342-B048-85BDC9FD1C3A}</a:tableStyleId>
              </a:tblPr>
              <a:tblGrid>
                <a:gridCol w="708875">
                  <a:extLst>
                    <a:ext uri="{9D8B030D-6E8A-4147-A177-3AD203B41FA5}">
                      <a16:colId xmlns:a16="http://schemas.microsoft.com/office/drawing/2014/main" val="1089980897"/>
                    </a:ext>
                  </a:extLst>
                </a:gridCol>
                <a:gridCol w="708875">
                  <a:extLst>
                    <a:ext uri="{9D8B030D-6E8A-4147-A177-3AD203B41FA5}">
                      <a16:colId xmlns:a16="http://schemas.microsoft.com/office/drawing/2014/main" val="2500756943"/>
                    </a:ext>
                  </a:extLst>
                </a:gridCol>
                <a:gridCol w="689432">
                  <a:extLst>
                    <a:ext uri="{9D8B030D-6E8A-4147-A177-3AD203B41FA5}">
                      <a16:colId xmlns:a16="http://schemas.microsoft.com/office/drawing/2014/main" val="2586008537"/>
                    </a:ext>
                  </a:extLst>
                </a:gridCol>
                <a:gridCol w="688621">
                  <a:extLst>
                    <a:ext uri="{9D8B030D-6E8A-4147-A177-3AD203B41FA5}">
                      <a16:colId xmlns:a16="http://schemas.microsoft.com/office/drawing/2014/main" val="4047759994"/>
                    </a:ext>
                  </a:extLst>
                </a:gridCol>
                <a:gridCol w="689432">
                  <a:extLst>
                    <a:ext uri="{9D8B030D-6E8A-4147-A177-3AD203B41FA5}">
                      <a16:colId xmlns:a16="http://schemas.microsoft.com/office/drawing/2014/main" val="1469896583"/>
                    </a:ext>
                  </a:extLst>
                </a:gridCol>
                <a:gridCol w="1032932">
                  <a:extLst>
                    <a:ext uri="{9D8B030D-6E8A-4147-A177-3AD203B41FA5}">
                      <a16:colId xmlns:a16="http://schemas.microsoft.com/office/drawing/2014/main" val="2474618435"/>
                    </a:ext>
                  </a:extLst>
                </a:gridCol>
                <a:gridCol w="1817960">
                  <a:extLst>
                    <a:ext uri="{9D8B030D-6E8A-4147-A177-3AD203B41FA5}">
                      <a16:colId xmlns:a16="http://schemas.microsoft.com/office/drawing/2014/main" val="845942668"/>
                    </a:ext>
                  </a:extLst>
                </a:gridCol>
              </a:tblGrid>
              <a:tr h="755374">
                <a:tc>
                  <a:txBody>
                    <a:bodyPr/>
                    <a:lstStyle/>
                    <a:p>
                      <a:pPr algn="ctr">
                        <a:lnSpc>
                          <a:spcPct val="115000"/>
                        </a:lnSpc>
                        <a:spcAft>
                          <a:spcPts val="500"/>
                        </a:spcAft>
                      </a:pPr>
                      <a:r>
                        <a:rPr lang="sv-SE" sz="1000">
                          <a:effectLst/>
                        </a:rPr>
                        <a:t>PNI</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PNP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500"/>
                        </a:spcAft>
                      </a:pPr>
                      <a:r>
                        <a:rPr lang="sv-SE" sz="1000">
                          <a:effectLst/>
                        </a:rPr>
                        <a:t>PN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500"/>
                        </a:spcAft>
                      </a:pPr>
                      <a:r>
                        <a:rPr lang="sv-SE" sz="1000">
                          <a:effectLst/>
                        </a:rPr>
                        <a:t>RS</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500"/>
                        </a:spcAft>
                      </a:pPr>
                      <a:r>
                        <a:rPr lang="sv-SE" sz="1000">
                          <a:effectLst/>
                        </a:rPr>
                        <a:t>RF</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500"/>
                        </a:spcAft>
                      </a:pPr>
                      <a:r>
                        <a:rPr lang="sv-SE" sz="1000">
                          <a:effectLst/>
                        </a:rPr>
                        <a:t>Årsplanering</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Riskanalys/</a:t>
                      </a:r>
                    </a:p>
                    <a:p>
                      <a:pPr algn="ctr">
                        <a:lnSpc>
                          <a:spcPct val="115000"/>
                        </a:lnSpc>
                        <a:spcAft>
                          <a:spcPts val="500"/>
                        </a:spcAft>
                      </a:pPr>
                      <a:r>
                        <a:rPr lang="sv-SE" sz="1000">
                          <a:effectLst/>
                        </a:rPr>
                        <a:t>internkontrollplan 2024</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1451895"/>
                  </a:ext>
                </a:extLst>
              </a:tr>
              <a:tr h="485145">
                <a:tc>
                  <a:txBody>
                    <a:bodyPr/>
                    <a:lstStyle/>
                    <a:p>
                      <a:pPr algn="ctr">
                        <a:lnSpc>
                          <a:spcPct val="115000"/>
                        </a:lnSpc>
                        <a:spcAft>
                          <a:spcPts val="500"/>
                        </a:spcAft>
                      </a:pPr>
                      <a:r>
                        <a:rPr lang="sv-SE" sz="1000">
                          <a:effectLst/>
                        </a:rPr>
                        <a:t>2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31 jan</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9 feb</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16 mar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25 apr</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17225557"/>
                  </a:ext>
                </a:extLst>
              </a:tr>
              <a:tr h="307181">
                <a:tc>
                  <a:txBody>
                    <a:bodyPr/>
                    <a:lstStyle/>
                    <a:p>
                      <a:pPr algn="ctr">
                        <a:lnSpc>
                          <a:spcPct val="115000"/>
                        </a:lnSpc>
                        <a:spcAft>
                          <a:spcPts val="500"/>
                        </a:spcAft>
                      </a:pPr>
                      <a:r>
                        <a:rPr lang="sv-SE" sz="1000">
                          <a:effectLst/>
                        </a:rPr>
                        <a:t>8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15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24 maj</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13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18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5272292"/>
                  </a:ext>
                </a:extLst>
              </a:tr>
              <a:tr h="485145">
                <a:tc>
                  <a:txBody>
                    <a:bodyPr/>
                    <a:lstStyle/>
                    <a:p>
                      <a:pPr algn="ctr">
                        <a:lnSpc>
                          <a:spcPct val="115000"/>
                        </a:lnSpc>
                        <a:spcAft>
                          <a:spcPts val="500"/>
                        </a:spcAft>
                      </a:pPr>
                      <a:r>
                        <a:rPr lang="sv-SE" sz="1000">
                          <a:effectLst/>
                        </a:rPr>
                        <a:t>11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18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27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10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18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28 sep</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500"/>
                        </a:spcAft>
                      </a:pPr>
                      <a:r>
                        <a:rPr lang="sv-SE" sz="1000">
                          <a:effectLst/>
                        </a:rPr>
                        <a:t>3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1662319"/>
                  </a:ext>
                </a:extLst>
              </a:tr>
              <a:tr h="307181">
                <a:tc>
                  <a:txBody>
                    <a:bodyPr/>
                    <a:lstStyle/>
                    <a:p>
                      <a:pPr algn="ctr">
                        <a:lnSpc>
                          <a:spcPct val="115000"/>
                        </a:lnSpc>
                        <a:spcAft>
                          <a:spcPts val="500"/>
                        </a:spcAft>
                      </a:pPr>
                      <a:r>
                        <a:rPr lang="sv-SE" sz="1000">
                          <a:effectLst/>
                        </a:rPr>
                        <a:t>30 okt</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500"/>
                        </a:spcAft>
                      </a:pPr>
                      <a:r>
                        <a:rPr lang="sv-SE" sz="1000">
                          <a:effectLst/>
                        </a:rPr>
                        <a:t>6 dec</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14 dec</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2024</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2024</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pPr>
                      <a:r>
                        <a:rPr lang="sv-SE" sz="1000">
                          <a:effectLst/>
                        </a:rPr>
                        <a:t> </a:t>
                      </a:r>
                      <a:endParaRPr lang="sv-SE" sz="1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500"/>
                        </a:spcAft>
                      </a:pPr>
                      <a:r>
                        <a:rPr lang="sv-SE" sz="1000" dirty="0">
                          <a:effectLst/>
                        </a:rPr>
                        <a:t> </a:t>
                      </a:r>
                      <a:endParaRPr lang="sv-SE" sz="1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2542922"/>
                  </a:ext>
                </a:extLst>
              </a:tr>
            </a:tbl>
          </a:graphicData>
        </a:graphic>
      </p:graphicFrame>
      <p:sp>
        <p:nvSpPr>
          <p:cNvPr id="3" name="Rubrik 2">
            <a:extLst>
              <a:ext uri="{FF2B5EF4-FFF2-40B4-BE49-F238E27FC236}">
                <a16:creationId xmlns:a16="http://schemas.microsoft.com/office/drawing/2014/main" id="{293CA902-DC39-66E1-49A3-4383628D6424}"/>
              </a:ext>
            </a:extLst>
          </p:cNvPr>
          <p:cNvSpPr>
            <a:spLocks noGrp="1"/>
          </p:cNvSpPr>
          <p:nvPr>
            <p:ph type="title"/>
          </p:nvPr>
        </p:nvSpPr>
        <p:spPr/>
        <p:txBody>
          <a:bodyPr/>
          <a:lstStyle/>
          <a:p>
            <a:r>
              <a:rPr lang="sv-SE" dirty="0"/>
              <a:t>Beredningsplan </a:t>
            </a:r>
            <a:r>
              <a:rPr lang="sv-SE" dirty="0" err="1"/>
              <a:t>PaN</a:t>
            </a:r>
            <a:r>
              <a:rPr lang="sv-SE" dirty="0"/>
              <a:t> 2023</a:t>
            </a:r>
          </a:p>
        </p:txBody>
      </p:sp>
      <p:sp>
        <p:nvSpPr>
          <p:cNvPr id="4" name="Platshållare för bildnummer 3">
            <a:extLst>
              <a:ext uri="{FF2B5EF4-FFF2-40B4-BE49-F238E27FC236}">
                <a16:creationId xmlns:a16="http://schemas.microsoft.com/office/drawing/2014/main" id="{5EF35FFF-A71E-9B34-AADA-DF30466C2430}"/>
              </a:ext>
            </a:extLst>
          </p:cNvPr>
          <p:cNvSpPr>
            <a:spLocks noGrp="1"/>
          </p:cNvSpPr>
          <p:nvPr>
            <p:ph type="sldNum" sz="quarter" idx="14"/>
          </p:nvPr>
        </p:nvSpPr>
        <p:spPr/>
        <p:txBody>
          <a:bodyPr/>
          <a:lstStyle/>
          <a:p>
            <a:fld id="{77247564-E29A-4039-A521-FA633551344B}" type="slidenum">
              <a:rPr lang="sv-SE" smtClean="0"/>
              <a:pPr/>
              <a:t>7</a:t>
            </a:fld>
            <a:endParaRPr lang="sv-SE" dirty="0"/>
          </a:p>
        </p:txBody>
      </p:sp>
    </p:spTree>
    <p:extLst>
      <p:ext uri="{BB962C8B-B14F-4D97-AF65-F5344CB8AC3E}">
        <p14:creationId xmlns:p14="http://schemas.microsoft.com/office/powerpoint/2010/main" val="3254144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008559C-2970-D17E-9553-21C5FD3854B7}"/>
              </a:ext>
            </a:extLst>
          </p:cNvPr>
          <p:cNvSpPr>
            <a:spLocks noGrp="1"/>
          </p:cNvSpPr>
          <p:nvPr>
            <p:ph sz="quarter" idx="13"/>
          </p:nvPr>
        </p:nvSpPr>
        <p:spPr/>
        <p:txBody>
          <a:bodyPr>
            <a:normAutofit fontScale="92500" lnSpcReduction="10000"/>
          </a:bodyPr>
          <a:lstStyle/>
          <a:p>
            <a:pPr marL="0" indent="0">
              <a:lnSpc>
                <a:spcPct val="120000"/>
              </a:lnSpc>
              <a:spcBef>
                <a:spcPts val="300"/>
              </a:spcBef>
              <a:spcAft>
                <a:spcPts val="1100"/>
              </a:spcAft>
              <a:buNone/>
            </a:pPr>
            <a:r>
              <a:rPr lang="sv-SE" sz="1800" b="1" dirty="0">
                <a:effectLst/>
                <a:latin typeface="Times New Roman" panose="02020603050405020304" pitchFamily="18" charset="0"/>
                <a:ea typeface="Calibri" panose="020F0502020204030204" pitchFamily="34" charset="0"/>
                <a:cs typeface="Times New Roman" panose="02020603050405020304" pitchFamily="18" charset="0"/>
              </a:rPr>
              <a:t>Ärende: Revisionsrapport Granskning av fast vårdkontakt</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300"/>
              </a:spcBef>
              <a:spcAft>
                <a:spcPts val="1100"/>
              </a:spcAft>
            </a:pPr>
            <a:r>
              <a:rPr lang="sv-SE" sz="1800" i="1" dirty="0">
                <a:effectLst/>
                <a:latin typeface="Times New Roman" panose="02020603050405020304" pitchFamily="18" charset="0"/>
                <a:ea typeface="Calibri" panose="020F0502020204030204" pitchFamily="34" charset="0"/>
                <a:cs typeface="Times New Roman" panose="02020603050405020304" pitchFamily="18" charset="0"/>
              </a:rPr>
              <a:t>Jämställdhetsperspektiv: </a:t>
            </a:r>
            <a:r>
              <a:rPr lang="la-Latn" sz="1800" i="1" dirty="0">
                <a:effectLst/>
                <a:latin typeface="Times New Roman" panose="02020603050405020304" pitchFamily="18" charset="0"/>
                <a:ea typeface="Calibri" panose="020F0502020204030204" pitchFamily="34" charset="0"/>
                <a:cs typeface="Times New Roman" panose="02020603050405020304" pitchFamily="18" charset="0"/>
              </a:rPr>
              <a:t>Något fler kvinnor än män i Norrbotten har en utsedd fast vårdkontakt. Det kan delvis förklaras av att kvinnor lever längre än män och att äldre har en fast vårdkontakt i högre utsträckning än yngre. De som har en fast vårdkontakt är oftare mer nöjda med vården och uppger att de får vara delaktiga i sin vård och behandling. Det är därför angeläget att fler patienter oavsett, kön, ålder och geografisk hemvist får en utsedd fast vårdkontakt eller fast läkarkontakt.</a:t>
            </a:r>
            <a:endParaRPr lang="sv-SE"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300"/>
              </a:spcBef>
              <a:spcAft>
                <a:spcPts val="1100"/>
              </a:spcAft>
            </a:pPr>
            <a:r>
              <a:rPr lang="sv-SE" sz="1800" u="sng" dirty="0">
                <a:effectLst/>
                <a:latin typeface="Times New Roman" panose="02020603050405020304" pitchFamily="18" charset="0"/>
                <a:ea typeface="Calibri" panose="020F0502020204030204" pitchFamily="34" charset="0"/>
                <a:cs typeface="Times New Roman" panose="02020603050405020304" pitchFamily="18" charset="0"/>
              </a:rPr>
              <a:t>Kommentar</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Ärendet beskriver kort och kärnfullt hur skillnaden mellan könen ser ut gällande fast vårdkontakt, vad skillnaden kan bero på och hur en fast vårdkontakt kan leda till en mer jämställd och jämlik vård. Skrivningen hade kunnat kompletterats med statistiken för hur många fler kvinnor än män som har en utsedd fast vårdkontakt (om statistiken finns att tillgå) men i övrigt föredömligt skrivet. </a:t>
            </a:r>
          </a:p>
          <a:p>
            <a:endParaRPr lang="sv-SE" dirty="0"/>
          </a:p>
        </p:txBody>
      </p:sp>
      <p:sp>
        <p:nvSpPr>
          <p:cNvPr id="3" name="Rubrik 2">
            <a:extLst>
              <a:ext uri="{FF2B5EF4-FFF2-40B4-BE49-F238E27FC236}">
                <a16:creationId xmlns:a16="http://schemas.microsoft.com/office/drawing/2014/main" id="{EDEC35EA-4F4D-03B2-FF6B-87C0546ECEF5}"/>
              </a:ext>
            </a:extLst>
          </p:cNvPr>
          <p:cNvSpPr>
            <a:spLocks noGrp="1"/>
          </p:cNvSpPr>
          <p:nvPr>
            <p:ph type="title"/>
          </p:nvPr>
        </p:nvSpPr>
        <p:spPr/>
        <p:txBody>
          <a:bodyPr/>
          <a:lstStyle/>
          <a:p>
            <a:r>
              <a:rPr lang="sv-SE" dirty="0"/>
              <a:t>Exempel på bra skrivning</a:t>
            </a:r>
          </a:p>
        </p:txBody>
      </p:sp>
      <p:sp>
        <p:nvSpPr>
          <p:cNvPr id="4" name="Platshållare för bildnummer 3">
            <a:extLst>
              <a:ext uri="{FF2B5EF4-FFF2-40B4-BE49-F238E27FC236}">
                <a16:creationId xmlns:a16="http://schemas.microsoft.com/office/drawing/2014/main" id="{A8BAA708-6533-56CE-57C6-11FBF99F7B48}"/>
              </a:ext>
            </a:extLst>
          </p:cNvPr>
          <p:cNvSpPr>
            <a:spLocks noGrp="1"/>
          </p:cNvSpPr>
          <p:nvPr>
            <p:ph type="sldNum" sz="quarter" idx="14"/>
          </p:nvPr>
        </p:nvSpPr>
        <p:spPr/>
        <p:txBody>
          <a:bodyPr/>
          <a:lstStyle/>
          <a:p>
            <a:fld id="{77247564-E29A-4039-A521-FA633551344B}" type="slidenum">
              <a:rPr lang="sv-SE" smtClean="0"/>
              <a:pPr/>
              <a:t>70</a:t>
            </a:fld>
            <a:endParaRPr lang="sv-SE" dirty="0"/>
          </a:p>
        </p:txBody>
      </p:sp>
    </p:spTree>
    <p:extLst>
      <p:ext uri="{BB962C8B-B14F-4D97-AF65-F5344CB8AC3E}">
        <p14:creationId xmlns:p14="http://schemas.microsoft.com/office/powerpoint/2010/main" val="2041520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355B82-E01B-ED4A-6930-05FB0AE0550D}"/>
              </a:ext>
            </a:extLst>
          </p:cNvPr>
          <p:cNvSpPr>
            <a:spLocks noGrp="1"/>
          </p:cNvSpPr>
          <p:nvPr>
            <p:ph sz="quarter" idx="13"/>
          </p:nvPr>
        </p:nvSpPr>
        <p:spPr/>
        <p:txBody>
          <a:bodyPr>
            <a:normAutofit/>
          </a:bodyPr>
          <a:lstStyle/>
          <a:p>
            <a:pPr marL="0" indent="0">
              <a:lnSpc>
                <a:spcPct val="120000"/>
              </a:lnSpc>
              <a:spcBef>
                <a:spcPts val="300"/>
              </a:spcBef>
              <a:spcAft>
                <a:spcPts val="1100"/>
              </a:spcAft>
              <a:buNone/>
            </a:pPr>
            <a:r>
              <a:rPr lang="sv-SE" sz="2800" b="1" dirty="0">
                <a:effectLst/>
                <a:latin typeface="Times New Roman" panose="02020603050405020304" pitchFamily="18" charset="0"/>
                <a:ea typeface="Calibri" panose="020F0502020204030204" pitchFamily="34" charset="0"/>
                <a:cs typeface="Times New Roman" panose="02020603050405020304" pitchFamily="18" charset="0"/>
              </a:rPr>
              <a:t>”Standardskrivning”</a:t>
            </a:r>
          </a:p>
          <a:p>
            <a:pPr>
              <a:lnSpc>
                <a:spcPct val="120000"/>
              </a:lnSpc>
              <a:spcBef>
                <a:spcPts val="300"/>
              </a:spcBef>
              <a:spcAft>
                <a:spcPts val="1100"/>
              </a:spcAft>
            </a:pPr>
            <a:r>
              <a:rPr lang="sv-SE" i="1" dirty="0">
                <a:latin typeface="Times New Roman" panose="02020603050405020304" pitchFamily="18" charset="0"/>
                <a:ea typeface="Calibri" panose="020F0502020204030204" pitchFamily="34" charset="0"/>
                <a:cs typeface="Times New Roman" panose="02020603050405020304" pitchFamily="18" charset="0"/>
              </a:rPr>
              <a:t>Jämställdhetsperspektiv</a:t>
            </a:r>
            <a:r>
              <a:rPr lang="sv-SE" i="1" dirty="0">
                <a:effectLst/>
                <a:latin typeface="Times New Roman" panose="02020603050405020304" pitchFamily="18" charset="0"/>
                <a:ea typeface="Calibri" panose="020F0502020204030204" pitchFamily="34" charset="0"/>
                <a:cs typeface="Times New Roman" panose="02020603050405020304" pitchFamily="18" charset="0"/>
              </a:rPr>
              <a:t>: Beslutet bedöms inte påverka jämställdheten mellan flickor och pojkar, kvinnor och män.</a:t>
            </a:r>
            <a:endParaRPr lang="sv-S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300"/>
              </a:spcBef>
              <a:spcAft>
                <a:spcPts val="1100"/>
              </a:spcAft>
            </a:pPr>
            <a:r>
              <a:rPr lang="sv-SE" sz="2800" u="sng" dirty="0">
                <a:effectLst/>
                <a:latin typeface="Times New Roman" panose="02020603050405020304" pitchFamily="18" charset="0"/>
                <a:ea typeface="Calibri" panose="020F0502020204030204" pitchFamily="34" charset="0"/>
                <a:cs typeface="Times New Roman" panose="02020603050405020304" pitchFamily="18" charset="0"/>
              </a:rPr>
              <a:t>Kommentar</a:t>
            </a: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sv-SE" dirty="0">
                <a:latin typeface="Times New Roman" panose="02020603050405020304" pitchFamily="18" charset="0"/>
                <a:ea typeface="Calibri" panose="020F0502020204030204" pitchFamily="34" charset="0"/>
                <a:cs typeface="Times New Roman" panose="02020603050405020304" pitchFamily="18" charset="0"/>
              </a:rPr>
              <a:t>rubriken får</a:t>
            </a:r>
            <a:r>
              <a:rPr lang="sv-SE" sz="2800" dirty="0">
                <a:effectLst/>
                <a:latin typeface="Times New Roman" panose="02020603050405020304" pitchFamily="18" charset="0"/>
                <a:ea typeface="Calibri" panose="020F0502020204030204" pitchFamily="34" charset="0"/>
                <a:cs typeface="Times New Roman" panose="02020603050405020304" pitchFamily="18" charset="0"/>
              </a:rPr>
              <a:t> ej raderas!</a:t>
            </a:r>
            <a:endParaRPr lang="sv-SE" dirty="0"/>
          </a:p>
          <a:p>
            <a:endParaRPr lang="sv-SE" dirty="0"/>
          </a:p>
        </p:txBody>
      </p:sp>
      <p:sp>
        <p:nvSpPr>
          <p:cNvPr id="3" name="Rubrik 2">
            <a:extLst>
              <a:ext uri="{FF2B5EF4-FFF2-40B4-BE49-F238E27FC236}">
                <a16:creationId xmlns:a16="http://schemas.microsoft.com/office/drawing/2014/main" id="{1C7027E1-1A3B-0D92-F55C-7C6EA18A3279}"/>
              </a:ext>
            </a:extLst>
          </p:cNvPr>
          <p:cNvSpPr>
            <a:spLocks noGrp="1"/>
          </p:cNvSpPr>
          <p:nvPr>
            <p:ph type="title"/>
          </p:nvPr>
        </p:nvSpPr>
        <p:spPr/>
        <p:txBody>
          <a:bodyPr/>
          <a:lstStyle/>
          <a:p>
            <a:r>
              <a:rPr lang="sv-SE" dirty="0"/>
              <a:t>Och ett till exempel…</a:t>
            </a:r>
          </a:p>
        </p:txBody>
      </p:sp>
      <p:sp>
        <p:nvSpPr>
          <p:cNvPr id="4" name="Platshållare för bildnummer 3">
            <a:extLst>
              <a:ext uri="{FF2B5EF4-FFF2-40B4-BE49-F238E27FC236}">
                <a16:creationId xmlns:a16="http://schemas.microsoft.com/office/drawing/2014/main" id="{30E063AB-ED39-8A04-F9E4-B0123919A1CA}"/>
              </a:ext>
            </a:extLst>
          </p:cNvPr>
          <p:cNvSpPr>
            <a:spLocks noGrp="1"/>
          </p:cNvSpPr>
          <p:nvPr>
            <p:ph type="sldNum" sz="quarter" idx="14"/>
          </p:nvPr>
        </p:nvSpPr>
        <p:spPr/>
        <p:txBody>
          <a:bodyPr/>
          <a:lstStyle/>
          <a:p>
            <a:fld id="{77247564-E29A-4039-A521-FA633551344B}" type="slidenum">
              <a:rPr lang="sv-SE" smtClean="0"/>
              <a:pPr/>
              <a:t>71</a:t>
            </a:fld>
            <a:endParaRPr lang="sv-SE" dirty="0"/>
          </a:p>
        </p:txBody>
      </p:sp>
    </p:spTree>
    <p:extLst>
      <p:ext uri="{BB962C8B-B14F-4D97-AF65-F5344CB8AC3E}">
        <p14:creationId xmlns:p14="http://schemas.microsoft.com/office/powerpoint/2010/main" val="2470981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213100" y="5561711"/>
            <a:ext cx="7970795" cy="666749"/>
          </a:xfrm>
          <a:prstGeom prst="rect">
            <a:avLst/>
          </a:prstGeom>
        </p:spPr>
        <p:txBody>
          <a:bodyPr/>
          <a:lstStyle>
            <a:lvl1pPr marL="285750" indent="-285750" algn="l" defTabSz="762000" rtl="0" eaLnBrk="1" fontAlgn="base" hangingPunct="1">
              <a:lnSpc>
                <a:spcPct val="110000"/>
              </a:lnSpc>
              <a:spcBef>
                <a:spcPts val="800"/>
              </a:spcBef>
              <a:spcAft>
                <a:spcPct val="0"/>
              </a:spcAft>
              <a:buClr>
                <a:schemeClr val="tx2"/>
              </a:buClr>
              <a:buFont typeface="Arial" panose="020B0604020202020204" pitchFamily="34" charset="0"/>
              <a:buChar char="•"/>
              <a:defRPr sz="1600">
                <a:solidFill>
                  <a:schemeClr val="tx2"/>
                </a:solidFill>
                <a:latin typeface="+mn-lt"/>
                <a:ea typeface="+mn-ea"/>
                <a:cs typeface="+mn-cs"/>
              </a:defRPr>
            </a:lvl1pPr>
            <a:lvl2pPr marL="822325" indent="-285750" algn="l" defTabSz="762000" rtl="0" eaLnBrk="1" fontAlgn="base" hangingPunct="1">
              <a:spcBef>
                <a:spcPct val="20000"/>
              </a:spcBef>
              <a:spcAft>
                <a:spcPct val="0"/>
              </a:spcAft>
              <a:buClr>
                <a:schemeClr val="tx2"/>
              </a:buClr>
              <a:buSzPct val="80000"/>
              <a:buFont typeface="Arial" panose="020B0604020202020204" pitchFamily="34"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20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8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8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8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8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8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800">
                <a:solidFill>
                  <a:schemeClr val="tx2"/>
                </a:solidFill>
                <a:latin typeface="+mn-lt"/>
              </a:defRPr>
            </a:lvl9pPr>
          </a:lstStyle>
          <a:p>
            <a:pPr marL="0" indent="0" algn="ctr">
              <a:buNone/>
            </a:pPr>
            <a:r>
              <a:rPr lang="sv-SE" kern="0" dirty="0" err="1">
                <a:solidFill>
                  <a:schemeClr val="tx1"/>
                </a:solidFill>
              </a:rPr>
              <a:t>Skärmdump</a:t>
            </a:r>
            <a:r>
              <a:rPr lang="sv-SE" kern="0" dirty="0">
                <a:solidFill>
                  <a:schemeClr val="tx1"/>
                </a:solidFill>
              </a:rPr>
              <a:t> från Barnkonventionen – från teori till praktik. Västra Götalandsregionen och SKR </a:t>
            </a:r>
          </a:p>
        </p:txBody>
      </p:sp>
      <p:pic>
        <p:nvPicPr>
          <p:cNvPr id="9" name="Bildobjekt 8"/>
          <p:cNvPicPr>
            <a:picLocks noChangeAspect="1"/>
          </p:cNvPicPr>
          <p:nvPr/>
        </p:nvPicPr>
        <p:blipFill>
          <a:blip r:embed="rId2"/>
          <a:stretch>
            <a:fillRect/>
          </a:stretch>
        </p:blipFill>
        <p:spPr>
          <a:xfrm>
            <a:off x="213101" y="299470"/>
            <a:ext cx="7605929" cy="5262241"/>
          </a:xfrm>
          <a:prstGeom prst="rect">
            <a:avLst/>
          </a:prstGeom>
        </p:spPr>
      </p:pic>
      <p:sp>
        <p:nvSpPr>
          <p:cNvPr id="10" name="Rektangel 9"/>
          <p:cNvSpPr/>
          <p:nvPr/>
        </p:nvSpPr>
        <p:spPr>
          <a:xfrm>
            <a:off x="7819030" y="1006617"/>
            <a:ext cx="4372969" cy="4524315"/>
          </a:xfrm>
          <a:prstGeom prst="rect">
            <a:avLst/>
          </a:prstGeom>
        </p:spPr>
        <p:txBody>
          <a:bodyPr wrap="square">
            <a:spAutoFit/>
          </a:bodyPr>
          <a:lstStyle/>
          <a:p>
            <a:pPr algn="ctr"/>
            <a:r>
              <a:rPr lang="sv-SE" sz="3200" b="1" dirty="0"/>
              <a:t>Barn finns i många av regionens verksamheter. </a:t>
            </a:r>
          </a:p>
          <a:p>
            <a:endParaRPr lang="sv-SE" sz="3200" b="1" dirty="0"/>
          </a:p>
          <a:p>
            <a:endParaRPr lang="sv-SE" sz="3200" b="1" dirty="0"/>
          </a:p>
          <a:p>
            <a:endParaRPr lang="sv-SE" sz="3200" b="1" dirty="0"/>
          </a:p>
          <a:p>
            <a:pPr algn="ctr"/>
            <a:r>
              <a:rPr lang="sv-SE" sz="2400" b="1" dirty="0"/>
              <a:t>Barn är patient, anhöriga/närstående, besökare, passagerare, utövare av kultur…</a:t>
            </a:r>
          </a:p>
        </p:txBody>
      </p:sp>
    </p:spTree>
    <p:extLst>
      <p:ext uri="{BB962C8B-B14F-4D97-AF65-F5344CB8AC3E}">
        <p14:creationId xmlns:p14="http://schemas.microsoft.com/office/powerpoint/2010/main" val="2497575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8FC6B73-9494-A8D7-BF4E-391E1DEC24FD}"/>
              </a:ext>
            </a:extLst>
          </p:cNvPr>
          <p:cNvSpPr>
            <a:spLocks noGrp="1"/>
          </p:cNvSpPr>
          <p:nvPr>
            <p:ph sz="quarter" idx="13"/>
          </p:nvPr>
        </p:nvSpPr>
        <p:spPr/>
        <p:txBody>
          <a:bodyPr>
            <a:normAutofit fontScale="92500" lnSpcReduction="20000"/>
          </a:bodyPr>
          <a:lstStyle/>
          <a:p>
            <a:r>
              <a:rPr lang="sv-SE" dirty="0"/>
              <a:t>Barn är alla personer under 18 år. </a:t>
            </a:r>
          </a:p>
          <a:p>
            <a:r>
              <a:rPr lang="sv-SE" dirty="0"/>
              <a:t>1 januari 2020 blev barnkonventionen svensk lag. </a:t>
            </a:r>
          </a:p>
          <a:p>
            <a:pPr lvl="1"/>
            <a:r>
              <a:rPr lang="sv-SE" dirty="0"/>
              <a:t>Barnkonventionens budskap kan sammanfattas med att barn ska respekteras och att barndomen har ett värde i sig, dvs. det är inte en transportsträcka till vuxenlivet. </a:t>
            </a:r>
          </a:p>
          <a:p>
            <a:r>
              <a:rPr lang="sv-SE" dirty="0"/>
              <a:t>Artikel 3 i FN:s konvention om barnets rättigheter (barnkonventionen) slår fast att vid alla åtgärder och beslut som rör barn ska vad som bedöms vara barnets bästa beaktas i första hand.</a:t>
            </a:r>
          </a:p>
          <a:p>
            <a:endParaRPr lang="sv-SE" dirty="0"/>
          </a:p>
        </p:txBody>
      </p:sp>
      <p:sp>
        <p:nvSpPr>
          <p:cNvPr id="3" name="Rubrik 2">
            <a:extLst>
              <a:ext uri="{FF2B5EF4-FFF2-40B4-BE49-F238E27FC236}">
                <a16:creationId xmlns:a16="http://schemas.microsoft.com/office/drawing/2014/main" id="{E3B14A62-1EA6-3C09-E411-A781741C42BF}"/>
              </a:ext>
            </a:extLst>
          </p:cNvPr>
          <p:cNvSpPr>
            <a:spLocks noGrp="1"/>
          </p:cNvSpPr>
          <p:nvPr>
            <p:ph type="title"/>
          </p:nvPr>
        </p:nvSpPr>
        <p:spPr/>
        <p:txBody>
          <a:bodyPr/>
          <a:lstStyle/>
          <a:p>
            <a:r>
              <a:rPr lang="sv-SE" dirty="0"/>
              <a:t>Barns rättigheter</a:t>
            </a:r>
          </a:p>
        </p:txBody>
      </p:sp>
      <p:sp>
        <p:nvSpPr>
          <p:cNvPr id="4" name="Platshållare för bildnummer 3">
            <a:extLst>
              <a:ext uri="{FF2B5EF4-FFF2-40B4-BE49-F238E27FC236}">
                <a16:creationId xmlns:a16="http://schemas.microsoft.com/office/drawing/2014/main" id="{6A9A99DF-066E-88D2-5CA6-85E05EB8294D}"/>
              </a:ext>
            </a:extLst>
          </p:cNvPr>
          <p:cNvSpPr>
            <a:spLocks noGrp="1"/>
          </p:cNvSpPr>
          <p:nvPr>
            <p:ph type="sldNum" sz="quarter" idx="14"/>
          </p:nvPr>
        </p:nvSpPr>
        <p:spPr/>
        <p:txBody>
          <a:bodyPr/>
          <a:lstStyle/>
          <a:p>
            <a:fld id="{77247564-E29A-4039-A521-FA633551344B}" type="slidenum">
              <a:rPr lang="sv-SE" smtClean="0"/>
              <a:pPr/>
              <a:t>73</a:t>
            </a:fld>
            <a:endParaRPr lang="sv-SE" dirty="0"/>
          </a:p>
        </p:txBody>
      </p:sp>
    </p:spTree>
    <p:extLst>
      <p:ext uri="{BB962C8B-B14F-4D97-AF65-F5344CB8AC3E}">
        <p14:creationId xmlns:p14="http://schemas.microsoft.com/office/powerpoint/2010/main" val="3003235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quarter" idx="13"/>
          </p:nvPr>
        </p:nvPicPr>
        <p:blipFill>
          <a:blip r:embed="rId3"/>
          <a:stretch>
            <a:fillRect/>
          </a:stretch>
        </p:blipFill>
        <p:spPr>
          <a:xfrm>
            <a:off x="5807968" y="2054478"/>
            <a:ext cx="5904084" cy="3809979"/>
          </a:xfrm>
          <a:prstGeom prst="rect">
            <a:avLst/>
          </a:prstGeom>
        </p:spPr>
      </p:pic>
      <p:sp>
        <p:nvSpPr>
          <p:cNvPr id="3" name="Rubrik 2"/>
          <p:cNvSpPr>
            <a:spLocks noGrp="1"/>
          </p:cNvSpPr>
          <p:nvPr>
            <p:ph type="title"/>
          </p:nvPr>
        </p:nvSpPr>
        <p:spPr>
          <a:xfrm>
            <a:off x="1211994" y="993543"/>
            <a:ext cx="9753599" cy="877887"/>
          </a:xfrm>
        </p:spPr>
        <p:txBody>
          <a:bodyPr/>
          <a:lstStyle/>
          <a:p>
            <a:r>
              <a:rPr lang="sv-SE" dirty="0"/>
              <a:t>Barnrättsperspektiv i ärenden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74</a:t>
            </a:fld>
            <a:endParaRPr lang="sv-SE" dirty="0"/>
          </a:p>
        </p:txBody>
      </p:sp>
      <p:sp>
        <p:nvSpPr>
          <p:cNvPr id="2" name="Platshållare för innehåll 1">
            <a:extLst>
              <a:ext uri="{FF2B5EF4-FFF2-40B4-BE49-F238E27FC236}">
                <a16:creationId xmlns:a16="http://schemas.microsoft.com/office/drawing/2014/main" id="{7894C612-F5EE-117D-F539-86BAF3982067}"/>
              </a:ext>
            </a:extLst>
          </p:cNvPr>
          <p:cNvSpPr txBox="1">
            <a:spLocks/>
          </p:cNvSpPr>
          <p:nvPr/>
        </p:nvSpPr>
        <p:spPr>
          <a:xfrm>
            <a:off x="1242357" y="2054478"/>
            <a:ext cx="4853643" cy="4106571"/>
          </a:xfrm>
          <a:prstGeom prst="rect">
            <a:avLst/>
          </a:prstGeom>
        </p:spPr>
        <p:txBody>
          <a:bodyPr vert="horz" lIns="0" tIns="0" rIns="0" bIns="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Tänk på att det rör ärenden där regionen ansvarar för åtgärden/beslutet</a:t>
            </a:r>
          </a:p>
          <a:p>
            <a:pPr lvl="1"/>
            <a:r>
              <a:rPr lang="sv-SE" dirty="0"/>
              <a:t>Exempelvis ansvarar vi för: barn som patient, barn som anhörig/närstående, barn som passagerare i länstrafiken, barn som besökare i våra lokaler m.m. </a:t>
            </a:r>
          </a:p>
          <a:p>
            <a:endParaRPr lang="sv-SE" dirty="0"/>
          </a:p>
        </p:txBody>
      </p:sp>
    </p:spTree>
    <p:extLst>
      <p:ext uri="{BB962C8B-B14F-4D97-AF65-F5344CB8AC3E}">
        <p14:creationId xmlns:p14="http://schemas.microsoft.com/office/powerpoint/2010/main" val="2052351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5A8BDB-5415-12A9-68A9-103AA67FBC38}"/>
              </a:ext>
            </a:extLst>
          </p:cNvPr>
          <p:cNvSpPr>
            <a:spLocks noGrp="1"/>
          </p:cNvSpPr>
          <p:nvPr>
            <p:ph sz="quarter" idx="13"/>
          </p:nvPr>
        </p:nvSpPr>
        <p:spPr/>
        <p:txBody>
          <a:bodyPr>
            <a:noAutofit/>
          </a:bodyPr>
          <a:lstStyle/>
          <a:p>
            <a:pPr marL="0" indent="0">
              <a:lnSpc>
                <a:spcPct val="120000"/>
              </a:lnSpc>
              <a:spcBef>
                <a:spcPts val="300"/>
              </a:spcBef>
              <a:spcAft>
                <a:spcPts val="1100"/>
              </a:spcAft>
              <a:buNone/>
            </a:pPr>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Ärende: Förändringar i regelverket för avgifter 2023-4 (om hanteringen av papperslösa inom hälso- och sjukvården)</a:t>
            </a:r>
          </a:p>
          <a:p>
            <a:pPr>
              <a:lnSpc>
                <a:spcPct val="120000"/>
              </a:lnSpc>
              <a:spcBef>
                <a:spcPts val="300"/>
              </a:spcBef>
              <a:spcAft>
                <a:spcPts val="800"/>
              </a:spcAft>
            </a:pPr>
            <a:r>
              <a:rPr lang="sv-SE" sz="1800" i="1" dirty="0">
                <a:effectLst/>
                <a:ea typeface="Calibri" panose="020F0502020204030204" pitchFamily="34" charset="0"/>
                <a:cs typeface="Times New Roman" panose="02020603050405020304" pitchFamily="18" charset="0"/>
              </a:rPr>
              <a:t>Barnrättsperspektiv:</a:t>
            </a:r>
            <a:r>
              <a:rPr lang="sv-SE" sz="1800" i="1" dirty="0">
                <a:ea typeface="Calibri" panose="020F0502020204030204" pitchFamily="34" charset="0"/>
                <a:cs typeface="Times New Roman" panose="02020603050405020304" pitchFamily="18" charset="0"/>
              </a:rPr>
              <a:t> </a:t>
            </a:r>
            <a:r>
              <a:rPr lang="sv-SE" sz="1800" i="1" dirty="0">
                <a:effectLst/>
                <a:latin typeface="Times New Roman" panose="02020603050405020304" pitchFamily="18" charset="0"/>
                <a:ea typeface="Calibri" panose="020F0502020204030204" pitchFamily="34" charset="0"/>
                <a:cs typeface="Times New Roman" panose="02020603050405020304" pitchFamily="18" charset="0"/>
              </a:rPr>
              <a:t>Åtgärden/beslutet är uppenbart för barnets bästa. Barn under 18 år som vistas i landet utan stöd av myndighetsbeslut eller författning omfattas redan av gällande lagstiftning och besöker således vården kostnadsfritt. Då papperslösa familjer ofta har en ansträngd ekonomisk situation kan avgiftsbefriade besök för vård som inte kan anstå vara positivt ur ett barnrättsperspektiv. </a:t>
            </a:r>
          </a:p>
          <a:p>
            <a:pPr>
              <a:lnSpc>
                <a:spcPct val="120000"/>
              </a:lnSpc>
              <a:spcBef>
                <a:spcPts val="300"/>
              </a:spcBef>
              <a:spcAft>
                <a:spcPts val="1100"/>
              </a:spcAft>
            </a:pPr>
            <a:r>
              <a:rPr lang="sv-SE" sz="2400" u="sng" dirty="0">
                <a:effectLst/>
                <a:latin typeface="Times New Roman" panose="02020603050405020304" pitchFamily="18" charset="0"/>
                <a:ea typeface="Calibri" panose="020F0502020204030204" pitchFamily="34" charset="0"/>
                <a:cs typeface="Times New Roman" panose="02020603050405020304" pitchFamily="18" charset="0"/>
              </a:rPr>
              <a:t>Kommentar</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uppenbart för barnets bästa, på grund av.. </a:t>
            </a:r>
            <a:br>
              <a:rPr lang="sv-SE" sz="2400" dirty="0">
                <a:latin typeface="Times New Roman" panose="02020603050405020304" pitchFamily="18" charset="0"/>
                <a:ea typeface="Calibri" panose="020F0502020204030204" pitchFamily="34" charset="0"/>
                <a:cs typeface="Times New Roman" panose="02020603050405020304" pitchFamily="18" charset="0"/>
              </a:rPr>
            </a:br>
            <a:r>
              <a:rPr lang="sv-SE" sz="2400" dirty="0">
                <a:latin typeface="Times New Roman" panose="02020603050405020304" pitchFamily="18" charset="0"/>
                <a:ea typeface="Calibri" panose="020F0502020204030204" pitchFamily="34" charset="0"/>
                <a:cs typeface="Times New Roman" panose="02020603050405020304" pitchFamily="18" charset="0"/>
              </a:rPr>
              <a:t>M</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åste motiveras hur vi kunnat komma fram till den slutsatsen!</a:t>
            </a:r>
            <a:endParaRPr lang="sv-SE" sz="2400" dirty="0"/>
          </a:p>
        </p:txBody>
      </p:sp>
      <p:sp>
        <p:nvSpPr>
          <p:cNvPr id="3" name="Rubrik 2">
            <a:extLst>
              <a:ext uri="{FF2B5EF4-FFF2-40B4-BE49-F238E27FC236}">
                <a16:creationId xmlns:a16="http://schemas.microsoft.com/office/drawing/2014/main" id="{ED705358-2D93-9E0B-F350-A34E98BBAF03}"/>
              </a:ext>
            </a:extLst>
          </p:cNvPr>
          <p:cNvSpPr>
            <a:spLocks noGrp="1"/>
          </p:cNvSpPr>
          <p:nvPr>
            <p:ph type="title"/>
          </p:nvPr>
        </p:nvSpPr>
        <p:spPr/>
        <p:txBody>
          <a:bodyPr/>
          <a:lstStyle/>
          <a:p>
            <a:r>
              <a:rPr lang="sv-SE" dirty="0"/>
              <a:t>Exempel på bra skrivning</a:t>
            </a:r>
          </a:p>
        </p:txBody>
      </p:sp>
      <p:sp>
        <p:nvSpPr>
          <p:cNvPr id="4" name="Platshållare för bildnummer 3">
            <a:extLst>
              <a:ext uri="{FF2B5EF4-FFF2-40B4-BE49-F238E27FC236}">
                <a16:creationId xmlns:a16="http://schemas.microsoft.com/office/drawing/2014/main" id="{A643A2EC-2EF9-0C4E-844C-D5FDACCB66F5}"/>
              </a:ext>
            </a:extLst>
          </p:cNvPr>
          <p:cNvSpPr>
            <a:spLocks noGrp="1"/>
          </p:cNvSpPr>
          <p:nvPr>
            <p:ph type="sldNum" sz="quarter" idx="14"/>
          </p:nvPr>
        </p:nvSpPr>
        <p:spPr/>
        <p:txBody>
          <a:bodyPr/>
          <a:lstStyle/>
          <a:p>
            <a:fld id="{77247564-E29A-4039-A521-FA633551344B}" type="slidenum">
              <a:rPr lang="sv-SE" smtClean="0"/>
              <a:pPr/>
              <a:t>75</a:t>
            </a:fld>
            <a:endParaRPr lang="sv-SE" dirty="0"/>
          </a:p>
        </p:txBody>
      </p:sp>
    </p:spTree>
    <p:extLst>
      <p:ext uri="{BB962C8B-B14F-4D97-AF65-F5344CB8AC3E}">
        <p14:creationId xmlns:p14="http://schemas.microsoft.com/office/powerpoint/2010/main" val="2015902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5A8BDB-5415-12A9-68A9-103AA67FBC38}"/>
              </a:ext>
            </a:extLst>
          </p:cNvPr>
          <p:cNvSpPr>
            <a:spLocks noGrp="1"/>
          </p:cNvSpPr>
          <p:nvPr>
            <p:ph sz="quarter" idx="13"/>
          </p:nvPr>
        </p:nvSpPr>
        <p:spPr/>
        <p:txBody>
          <a:bodyPr>
            <a:noAutofit/>
          </a:bodyPr>
          <a:lstStyle/>
          <a:p>
            <a:pPr marL="0" indent="0">
              <a:lnSpc>
                <a:spcPct val="120000"/>
              </a:lnSpc>
              <a:spcBef>
                <a:spcPts val="300"/>
              </a:spcBef>
              <a:spcAft>
                <a:spcPts val="1100"/>
              </a:spcAft>
              <a:buNone/>
            </a:pPr>
            <a:r>
              <a:rPr lang="sv-SE" sz="2400" b="1" dirty="0">
                <a:effectLst/>
                <a:latin typeface="Times New Roman" panose="02020603050405020304" pitchFamily="18" charset="0"/>
                <a:ea typeface="Calibri" panose="020F0502020204030204" pitchFamily="34" charset="0"/>
                <a:cs typeface="Times New Roman" panose="02020603050405020304" pitchFamily="18" charset="0"/>
              </a:rPr>
              <a:t>Ärende: Remiss av SOU 2023:10 Tandvårdens stöd till våldsutsatta</a:t>
            </a:r>
          </a:p>
          <a:p>
            <a:pPr>
              <a:lnSpc>
                <a:spcPct val="120000"/>
              </a:lnSpc>
              <a:spcBef>
                <a:spcPts val="300"/>
              </a:spcBef>
              <a:spcAft>
                <a:spcPts val="800"/>
              </a:spcAft>
            </a:pPr>
            <a:r>
              <a:rPr lang="sv-SE" sz="1600" i="1" dirty="0">
                <a:effectLst/>
                <a:ea typeface="Calibri" panose="020F0502020204030204" pitchFamily="34" charset="0"/>
                <a:cs typeface="Times New Roman" panose="02020603050405020304" pitchFamily="18" charset="0"/>
              </a:rPr>
              <a:t>Barnrättsperspektiv:</a:t>
            </a:r>
            <a:r>
              <a:rPr lang="sv-SE" sz="1600" i="1" dirty="0">
                <a:ea typeface="Calibri" panose="020F0502020204030204" pitchFamily="34" charset="0"/>
                <a:cs typeface="Times New Roman" panose="02020603050405020304" pitchFamily="18" charset="0"/>
              </a:rPr>
              <a:t> </a:t>
            </a:r>
            <a:r>
              <a:rPr lang="sv-SE" sz="1600" i="1" dirty="0">
                <a:effectLst/>
                <a:ea typeface="Calibri" panose="020F0502020204030204" pitchFamily="34" charset="0"/>
                <a:cs typeface="Times New Roman" panose="02020603050405020304" pitchFamily="18" charset="0"/>
              </a:rPr>
              <a:t>Enligt svaren på utredningens enkät till tandvården finns i samtliga tandvårdsverksamheter väl etablerade rutiner för orosanmälan och andra åtgärder när tandvården upptäcker våldsutsatta barn. </a:t>
            </a:r>
            <a:br>
              <a:rPr lang="sv-SE" sz="1600" i="1" dirty="0">
                <a:effectLst/>
                <a:ea typeface="Calibri" panose="020F0502020204030204" pitchFamily="34" charset="0"/>
                <a:cs typeface="Times New Roman" panose="02020603050405020304" pitchFamily="18" charset="0"/>
              </a:rPr>
            </a:br>
            <a:r>
              <a:rPr lang="sv-SE" sz="1600" i="1" dirty="0">
                <a:effectLst/>
                <a:ea typeface="Calibri" panose="020F0502020204030204" pitchFamily="34" charset="0"/>
                <a:cs typeface="Times New Roman" panose="02020603050405020304" pitchFamily="18" charset="0"/>
              </a:rPr>
              <a:t>Eftersom barn som bevittnar våld i hemmet också i lagens mening är offer för våldet, är tandvårdens arbete med vuxna patienter också viktigt för att följa barnkonventionen. </a:t>
            </a:r>
            <a:br>
              <a:rPr lang="sv-SE" sz="1600" i="1" dirty="0">
                <a:effectLst/>
                <a:ea typeface="Calibri" panose="020F0502020204030204" pitchFamily="34" charset="0"/>
                <a:cs typeface="Times New Roman" panose="02020603050405020304" pitchFamily="18" charset="0"/>
              </a:rPr>
            </a:br>
            <a:r>
              <a:rPr lang="sv-SE" sz="1600" i="1" dirty="0">
                <a:effectLst/>
                <a:ea typeface="Calibri" panose="020F0502020204030204" pitchFamily="34" charset="0"/>
                <a:cs typeface="Times New Roman" panose="02020603050405020304" pitchFamily="18" charset="0"/>
              </a:rPr>
              <a:t>När det gäller förslaget om att tandvård till våldsutsatta ska erbjudas till hälso- och sjukvårdsavgift, gäller detta vuxna personer. Tandvård till barn och unga vuxna är kostnadsfri för patienterna och </a:t>
            </a:r>
            <a:r>
              <a:rPr lang="sv-SE" sz="1600" b="1" i="1" dirty="0">
                <a:effectLst/>
                <a:ea typeface="Calibri" panose="020F0502020204030204" pitchFamily="34" charset="0"/>
                <a:cs typeface="Times New Roman" panose="02020603050405020304" pitchFamily="18" charset="0"/>
              </a:rPr>
              <a:t>i den meningen berörs inte barn direkt av utredningens förslag,</a:t>
            </a:r>
            <a:r>
              <a:rPr lang="sv-SE" sz="1600" i="1" dirty="0">
                <a:effectLst/>
                <a:ea typeface="Calibri" panose="020F0502020204030204" pitchFamily="34" charset="0"/>
                <a:cs typeface="Times New Roman" panose="02020603050405020304" pitchFamily="18" charset="0"/>
              </a:rPr>
              <a:t> </a:t>
            </a:r>
            <a:r>
              <a:rPr lang="sv-SE" sz="1600" b="1" i="1" dirty="0">
                <a:effectLst/>
                <a:ea typeface="Calibri" panose="020F0502020204030204" pitchFamily="34" charset="0"/>
                <a:cs typeface="Times New Roman" panose="02020603050405020304" pitchFamily="18" charset="0"/>
              </a:rPr>
              <a:t>även om barn till våldsutsatta föräldrar kan gynnas indirekt av att föräldrarna får bättre tillgång till tandvård.</a:t>
            </a:r>
          </a:p>
          <a:p>
            <a:pPr>
              <a:lnSpc>
                <a:spcPct val="120000"/>
              </a:lnSpc>
              <a:spcBef>
                <a:spcPts val="300"/>
              </a:spcBef>
              <a:spcAft>
                <a:spcPts val="1100"/>
              </a:spcAft>
            </a:pPr>
            <a:r>
              <a:rPr lang="sv-SE" sz="2400" u="sng" dirty="0">
                <a:effectLst/>
                <a:latin typeface="Times New Roman" panose="02020603050405020304" pitchFamily="18" charset="0"/>
                <a:ea typeface="Calibri" panose="020F0502020204030204" pitchFamily="34" charset="0"/>
                <a:cs typeface="Times New Roman" panose="02020603050405020304" pitchFamily="18" charset="0"/>
              </a:rPr>
              <a:t>Kommentar</a:t>
            </a:r>
            <a:r>
              <a:rPr lang="sv-SE" sz="2400" dirty="0">
                <a:effectLst/>
                <a:latin typeface="Times New Roman" panose="02020603050405020304" pitchFamily="18" charset="0"/>
                <a:ea typeface="Calibri" panose="020F0502020204030204" pitchFamily="34" charset="0"/>
                <a:cs typeface="Times New Roman" panose="02020603050405020304" pitchFamily="18" charset="0"/>
              </a:rPr>
              <a:t>: komplext, varav mer utbildning krävs! </a:t>
            </a:r>
            <a:endParaRPr lang="sv-SE" sz="2400" dirty="0"/>
          </a:p>
        </p:txBody>
      </p:sp>
      <p:sp>
        <p:nvSpPr>
          <p:cNvPr id="3" name="Rubrik 2">
            <a:extLst>
              <a:ext uri="{FF2B5EF4-FFF2-40B4-BE49-F238E27FC236}">
                <a16:creationId xmlns:a16="http://schemas.microsoft.com/office/drawing/2014/main" id="{ED705358-2D93-9E0B-F350-A34E98BBAF03}"/>
              </a:ext>
            </a:extLst>
          </p:cNvPr>
          <p:cNvSpPr>
            <a:spLocks noGrp="1"/>
          </p:cNvSpPr>
          <p:nvPr>
            <p:ph type="title"/>
          </p:nvPr>
        </p:nvSpPr>
        <p:spPr/>
        <p:txBody>
          <a:bodyPr/>
          <a:lstStyle/>
          <a:p>
            <a:r>
              <a:rPr lang="sv-SE" dirty="0"/>
              <a:t>Exempel på bra skrivning</a:t>
            </a:r>
          </a:p>
        </p:txBody>
      </p:sp>
      <p:sp>
        <p:nvSpPr>
          <p:cNvPr id="4" name="Platshållare för bildnummer 3">
            <a:extLst>
              <a:ext uri="{FF2B5EF4-FFF2-40B4-BE49-F238E27FC236}">
                <a16:creationId xmlns:a16="http://schemas.microsoft.com/office/drawing/2014/main" id="{A643A2EC-2EF9-0C4E-844C-D5FDACCB66F5}"/>
              </a:ext>
            </a:extLst>
          </p:cNvPr>
          <p:cNvSpPr>
            <a:spLocks noGrp="1"/>
          </p:cNvSpPr>
          <p:nvPr>
            <p:ph type="sldNum" sz="quarter" idx="14"/>
          </p:nvPr>
        </p:nvSpPr>
        <p:spPr/>
        <p:txBody>
          <a:bodyPr/>
          <a:lstStyle/>
          <a:p>
            <a:fld id="{77247564-E29A-4039-A521-FA633551344B}" type="slidenum">
              <a:rPr lang="sv-SE" smtClean="0"/>
              <a:pPr/>
              <a:t>76</a:t>
            </a:fld>
            <a:endParaRPr lang="sv-SE" dirty="0"/>
          </a:p>
        </p:txBody>
      </p:sp>
    </p:spTree>
    <p:extLst>
      <p:ext uri="{BB962C8B-B14F-4D97-AF65-F5344CB8AC3E}">
        <p14:creationId xmlns:p14="http://schemas.microsoft.com/office/powerpoint/2010/main" val="3829718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lstStyle/>
          <a:p>
            <a:r>
              <a:rPr lang="sv-SE" dirty="0"/>
              <a:t>Öppna ditt/ert ärende i Ciceron</a:t>
            </a:r>
          </a:p>
          <a:p>
            <a:r>
              <a:rPr lang="sv-SE" dirty="0"/>
              <a:t>Utför konsekvensbeskrivning av tilldelat perspektiv</a:t>
            </a:r>
          </a:p>
        </p:txBody>
      </p:sp>
      <p:pic>
        <p:nvPicPr>
          <p:cNvPr id="6" name="Platshållare för innehåll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960097" y="2420888"/>
            <a:ext cx="3124498" cy="2448271"/>
          </a:xfrm>
        </p:spPr>
      </p:pic>
      <p:sp>
        <p:nvSpPr>
          <p:cNvPr id="4" name="Rubrik 3"/>
          <p:cNvSpPr>
            <a:spLocks noGrp="1"/>
          </p:cNvSpPr>
          <p:nvPr>
            <p:ph type="title"/>
          </p:nvPr>
        </p:nvSpPr>
        <p:spPr/>
        <p:txBody>
          <a:bodyPr/>
          <a:lstStyle/>
          <a:p>
            <a:r>
              <a:rPr lang="sv-SE" dirty="0"/>
              <a:t>Nu är det praktik igen!</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77</a:t>
            </a:fld>
            <a:endParaRPr lang="sv-SE" dirty="0"/>
          </a:p>
        </p:txBody>
      </p:sp>
    </p:spTree>
    <p:extLst>
      <p:ext uri="{BB962C8B-B14F-4D97-AF65-F5344CB8AC3E}">
        <p14:creationId xmlns:p14="http://schemas.microsoft.com/office/powerpoint/2010/main" val="358453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Utvärdering</a:t>
            </a:r>
          </a:p>
        </p:txBody>
      </p:sp>
      <p:sp>
        <p:nvSpPr>
          <p:cNvPr id="5" name="Platshållare för bildnummer 4"/>
          <p:cNvSpPr>
            <a:spLocks noGrp="1"/>
          </p:cNvSpPr>
          <p:nvPr>
            <p:ph type="sldNum" sz="quarter" idx="15"/>
          </p:nvPr>
        </p:nvSpPr>
        <p:spPr/>
        <p:txBody>
          <a:bodyPr/>
          <a:lstStyle/>
          <a:p>
            <a:fld id="{77247564-E29A-4039-A521-FA633551344B}" type="slidenum">
              <a:rPr lang="sv-SE" smtClean="0"/>
              <a:pPr/>
              <a:t>78</a:t>
            </a:fld>
            <a:endParaRPr lang="sv-SE" dirty="0"/>
          </a:p>
        </p:txBody>
      </p:sp>
      <p:pic>
        <p:nvPicPr>
          <p:cNvPr id="2050" name="Picture 2" descr="Emoticon Utvärdering Ikon Feedback Ikon Smiley Med Olika Humör Uppsättning  Emojifärgade Platta Ikoner-vektorgrafik och fler bilder på Kund - iStock"/>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885406" y="2471737"/>
            <a:ext cx="44196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0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p:txBody>
          <a:bodyPr>
            <a:normAutofit lnSpcReduction="10000"/>
          </a:bodyPr>
          <a:lstStyle/>
          <a:p>
            <a:r>
              <a:rPr lang="sv-SE" dirty="0"/>
              <a:t>Handläggare</a:t>
            </a:r>
          </a:p>
          <a:p>
            <a:r>
              <a:rPr lang="sv-SE" dirty="0"/>
              <a:t>Ärendestrateg</a:t>
            </a:r>
          </a:p>
          <a:p>
            <a:r>
              <a:rPr lang="sv-SE" dirty="0"/>
              <a:t>Regionsekreterare/Nämndsekreterare</a:t>
            </a:r>
          </a:p>
          <a:p>
            <a:r>
              <a:rPr lang="sv-SE" dirty="0"/>
              <a:t>Chefer (er chef, avdelnings- och divisionschefer)</a:t>
            </a:r>
          </a:p>
          <a:p>
            <a:r>
              <a:rPr lang="sv-SE" dirty="0"/>
              <a:t>Politiken </a:t>
            </a:r>
          </a:p>
          <a:p>
            <a:r>
              <a:rPr lang="sv-SE" dirty="0"/>
              <a:t>Regiondirektören</a:t>
            </a:r>
          </a:p>
        </p:txBody>
      </p:sp>
      <p:sp>
        <p:nvSpPr>
          <p:cNvPr id="3" name="Rubrik 2"/>
          <p:cNvSpPr>
            <a:spLocks noGrp="1"/>
          </p:cNvSpPr>
          <p:nvPr>
            <p:ph type="title"/>
          </p:nvPr>
        </p:nvSpPr>
        <p:spPr/>
        <p:txBody>
          <a:bodyPr/>
          <a:lstStyle/>
          <a:p>
            <a:r>
              <a:rPr lang="sv-SE" dirty="0"/>
              <a:t>Roller</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8</a:t>
            </a:fld>
            <a:endParaRPr lang="sv-SE" dirty="0"/>
          </a:p>
        </p:txBody>
      </p:sp>
    </p:spTree>
    <p:extLst>
      <p:ext uri="{BB962C8B-B14F-4D97-AF65-F5344CB8AC3E}">
        <p14:creationId xmlns:p14="http://schemas.microsoft.com/office/powerpoint/2010/main" val="371960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quarter" idx="13"/>
          </p:nvPr>
        </p:nvPicPr>
        <p:blipFill>
          <a:blip r:embed="rId2"/>
          <a:stretch>
            <a:fillRect/>
          </a:stretch>
        </p:blipFill>
        <p:spPr>
          <a:xfrm>
            <a:off x="2788283" y="2002631"/>
            <a:ext cx="6287911" cy="3536950"/>
          </a:xfrm>
          <a:prstGeom prst="rect">
            <a:avLst/>
          </a:prstGeom>
          <a:ln>
            <a:noFill/>
          </a:ln>
          <a:effectLst>
            <a:outerShdw blurRad="190500" algn="tl" rotWithShape="0">
              <a:srgbClr val="000000">
                <a:alpha val="70000"/>
              </a:srgbClr>
            </a:outerShdw>
          </a:effectLst>
        </p:spPr>
      </p:pic>
      <p:sp>
        <p:nvSpPr>
          <p:cNvPr id="3" name="Rubrik 2"/>
          <p:cNvSpPr>
            <a:spLocks noGrp="1"/>
          </p:cNvSpPr>
          <p:nvPr>
            <p:ph type="title"/>
          </p:nvPr>
        </p:nvSpPr>
        <p:spPr>
          <a:xfrm>
            <a:off x="1055440" y="1124744"/>
            <a:ext cx="9753599" cy="877887"/>
          </a:xfrm>
        </p:spPr>
        <p:txBody>
          <a:bodyPr/>
          <a:lstStyle/>
          <a:p>
            <a:r>
              <a:rPr lang="sv-SE" dirty="0"/>
              <a:t>Målgruppsanpassat</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9</a:t>
            </a:fld>
            <a:endParaRPr lang="sv-SE" dirty="0"/>
          </a:p>
        </p:txBody>
      </p:sp>
    </p:spTree>
    <p:extLst>
      <p:ext uri="{BB962C8B-B14F-4D97-AF65-F5344CB8AC3E}">
        <p14:creationId xmlns:p14="http://schemas.microsoft.com/office/powerpoint/2010/main" val="3302810612"/>
      </p:ext>
    </p:extLst>
  </p:cSld>
  <p:clrMapOvr>
    <a:masterClrMapping/>
  </p:clrMapOvr>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5C6709FC-B5B2-4200-9193-C1C68836758E}"/>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BB5CC104-9630-4095-A3B2-5FCB4E4E1F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2023-11-06T23:00:00+00:00</NLLPublishDate>
    <NLLPublished xmlns="http://schemas.microsoft.com/sharepoint/v3" xsi:nil="true"/>
    <NLLPublishingstatus xmlns="http://schemas.microsoft.com/sharepoint/v3">Publicerad</NLLPublishingstatus>
    <NLLDocumentIDValue xmlns="http://schemas.microsoft.com/sharepoint/v3">rgemstab-1901432157-532</NLLDocumentIDValue>
    <NLLThinningTime xmlns="http://schemas.microsoft.com/sharepoint/v3">2026-11-06T23:00:00+00:00</NLLThinningTime>
    <NLLPublishDateQuickpart xmlns="http://schemas.microsoft.com/sharepoint/v3">2023-11-07</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Bodil Larsson</NLLEstablishedByQuickpart>
    <prdProcessTaxHTField0 xmlns="http://schemas.microsoft.com/sharepoint/v3">
      <Terms xmlns="http://schemas.microsoft.com/office/infopath/2007/PartnerControls"/>
    </prdProcessTaxHTField0>
    <AnsvarigQuickpart xmlns="http://schemas.microsoft.com/sharepoint/v3">Satu Norsten Manninen</AnsvarigQuickpart>
    <NLLEstablishedBy xmlns="http://schemas.microsoft.com/sharepoint/v3">
      <UserInfo>
        <DisplayName>Bodil Larsson</DisplayName>
        <AccountId>739</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4.0</NLLVersion>
    <NLLInformationclass xmlns="http://schemas.microsoft.com/sharepoint/v3">Publik</NLLInformationclass>
    <NLLModifiedBy xmlns="http://schemas.microsoft.com/sharepoint/v3">Emil Eriksson</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Regionstab</TermName>
          <TermId xmlns="http://schemas.microsoft.com/office/infopath/2007/PartnerControls">0b511c6b-e72b-4018-8cdb-1543327329ea</TermId>
        </TermInfo>
      </Terms>
    </NLLProducerPlaceTaxHTField0>
    <VersionComment xmlns="http://schemas.microsoft.com/sharepoint/v3" xsi:nil="true"/>
    <NLLDiarienummer xmlns="http://schemas.microsoft.com/sharepoint/v3" xsi:nil="true"/>
    <TaxKeywordTaxHTField xmlns="c7918ce9-5289-4a18-805d-4141408e948c">
      <Terms xmlns="http://schemas.microsoft.com/office/infopath/2007/PartnerControls"/>
    </TaxKeywordTaxHTField>
    <_dlc_DocId xmlns="c7918ce9-5289-4a18-805d-4141408e948c">rgemstab-1901432157-532</_dlc_DocId>
    <_dlc_DocIdUrl xmlns="c7918ce9-5289-4a18-805d-4141408e948c">
      <Url>http://spportal.extvis.local/process/administrativ/_layouts/15/DocIdRedir.aspx?ID=rgemstab-1901432157-532</Url>
      <Description>rgemstab-1901432157-532</Description>
    </_dlc_DocIdUrl>
    <_dlc_DocIdPersistId xmlns="c7918ce9-5289-4a18-805d-4141408e948c">true</_dlc_DocIdPersistId>
    <_dlc_ExpireDateSaved xmlns="http://schemas.microsoft.com/sharepoint/v3" xsi:nil="true"/>
    <_dlc_ExpireDate xmlns="http://schemas.microsoft.com/sharepoint/v3">2026-12-06T23:00:00+00:00</_dlc_ExpireDate>
    <VIS_DocumentId xmlns="e1dec489-f745-4ed5-9c00-958a11aea6df">
      <Url>https://samarbeta.nll.se/producentplats/div-rgem-bas-stab/_layouts/15/DocIdRedir.aspx?ID=rgemstab-1901432157-532</Url>
      <Description>rgemstab-1901432157-532</Description>
    </VIS_DocumentId>
    <VISResponsible xmlns="e1dec489-f745-4ed5-9c00-958a11aea6df">
      <UserInfo>
        <DisplayName>Satu Norsten Manninen</DisplayName>
        <AccountId>1239</AccountId>
        <AccountType/>
      </UserInfo>
    </VISResponsible>
    <DocumentStatus xmlns="e1dec489-f745-4ed5-9c00-958a11aea6df">
      <Url>https://samarbeta.nll.se/producentplats/div-rgem-bas-stab/_layouts/15/wrkstat.aspx?List=fa070755-f06a-4efb-be4f-188be197e430&amp;WorkflowInstanceName=ea59e8d2-14c4-4659-ad58-9bf3dadf578d</Url>
      <Description>Publicerad</Description>
    </DocumentStatus>
    <_dlc_Exempt xmlns="http://schemas.microsoft.com/sharepoint/v3">false</_dlc_Exempt>
  </documentManagement>
</p:properties>
</file>

<file path=customXml/item4.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1214505165" UniqueId="15436f43-43ec-43f4-afa0-3fdfa097cfae">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5.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907CEEA6569A954C976B7824CE75F91F" ma:contentTypeVersion="1901" ma:contentTypeDescription="Informerande dokument" ma:contentTypeScope="" ma:versionID="38065670135242ccc7b4bd0893aa0943">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f82f40d26f4026e890d49a7589b54cc0"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C1658A-9E7D-4B92-BEF4-DBA1DC1891CB}"/>
</file>

<file path=customXml/itemProps2.xml><?xml version="1.0" encoding="utf-8"?>
<ds:datastoreItem xmlns:ds="http://schemas.openxmlformats.org/officeDocument/2006/customXml" ds:itemID="{BF99071D-146E-4CF5-ACD7-928A00F3E160}"/>
</file>

<file path=customXml/itemProps3.xml><?xml version="1.0" encoding="utf-8"?>
<ds:datastoreItem xmlns:ds="http://schemas.openxmlformats.org/officeDocument/2006/customXml" ds:itemID="{AC80E030-1ABB-4BA7-97AC-70A1BA9A85DE}">
  <ds:schemaRefs>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infopath/2007/PartnerControls"/>
    <ds:schemaRef ds:uri="http://schemas.microsoft.com/office/2006/metadata/properties"/>
    <ds:schemaRef ds:uri="http://purl.org/dc/dcmitype/"/>
    <ds:schemaRef ds:uri="27d77062-d4ae-4ecc-a124-37a2ab19083a"/>
    <ds:schemaRef ds:uri="http://www.w3.org/XML/1998/namespace"/>
    <ds:schemaRef ds:uri="http://purl.org/dc/terms/"/>
  </ds:schemaRefs>
</ds:datastoreItem>
</file>

<file path=customXml/itemProps4.xml><?xml version="1.0" encoding="utf-8"?>
<ds:datastoreItem xmlns:ds="http://schemas.openxmlformats.org/officeDocument/2006/customXml" ds:itemID="{3DE5B5E2-568E-4D6D-9390-768E719DA5E9}"/>
</file>

<file path=customXml/itemProps5.xml><?xml version="1.0" encoding="utf-8"?>
<ds:datastoreItem xmlns:ds="http://schemas.openxmlformats.org/officeDocument/2006/customXml" ds:itemID="{260E5E58-1398-4B35-AD7E-57404DA8E442}"/>
</file>

<file path=docProps/app.xml><?xml version="1.0" encoding="utf-8"?>
<Properties xmlns="http://schemas.openxmlformats.org/officeDocument/2006/extended-properties" xmlns:vt="http://schemas.openxmlformats.org/officeDocument/2006/docPropsVTypes">
  <Template>Region Norrbotten Vit Blå</Template>
  <TotalTime>2614</TotalTime>
  <Words>4679</Words>
  <Application>Microsoft Office PowerPoint</Application>
  <PresentationFormat>Bredbild</PresentationFormat>
  <Paragraphs>669</Paragraphs>
  <Slides>78</Slides>
  <Notes>19</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78</vt:i4>
      </vt:variant>
    </vt:vector>
  </HeadingPairs>
  <TitlesOfParts>
    <vt:vector size="87" baseType="lpstr">
      <vt:lpstr>Arial</vt:lpstr>
      <vt:lpstr>Calibri</vt:lpstr>
      <vt:lpstr>open_sanslight</vt:lpstr>
      <vt:lpstr>open_sansregular</vt:lpstr>
      <vt:lpstr>Source Sans Pro</vt:lpstr>
      <vt:lpstr>Source Sans Pro Black</vt:lpstr>
      <vt:lpstr>Times New Roman</vt:lpstr>
      <vt:lpstr>Ljus-bakgrund</vt:lpstr>
      <vt:lpstr>Mörk-bakgrund</vt:lpstr>
      <vt:lpstr>Att handlägga  ärenden</vt:lpstr>
      <vt:lpstr>Things to do today</vt:lpstr>
      <vt:lpstr>Beredningsprocessen</vt:lpstr>
      <vt:lpstr>Beredningsplan RS 2023</vt:lpstr>
      <vt:lpstr>Beredningsplan HSN 2023</vt:lpstr>
      <vt:lpstr>Beredningsplan RUN 2023</vt:lpstr>
      <vt:lpstr>Beredningsplan PaN 2023</vt:lpstr>
      <vt:lpstr>Roller</vt:lpstr>
      <vt:lpstr>Målgruppsanpassat</vt:lpstr>
      <vt:lpstr>PowerPoint-presentation</vt:lpstr>
      <vt:lpstr>Har Region Norrbotten fler målgrupper?</vt:lpstr>
      <vt:lpstr>Att skriva ärenden</vt:lpstr>
      <vt:lpstr>Varför skriva enkelt?</vt:lpstr>
      <vt:lpstr>Klarspråk</vt:lpstr>
      <vt:lpstr>Skrivregler</vt:lpstr>
      <vt:lpstr>Hur skriva så att alla förstår?</vt:lpstr>
      <vt:lpstr>Innan du börjar skriva</vt:lpstr>
      <vt:lpstr>Innan du börjar skriva</vt:lpstr>
      <vt:lpstr>Innan du börjar skriva</vt:lpstr>
      <vt:lpstr>Kontaktvägar förfrågan om underlag</vt:lpstr>
      <vt:lpstr>Etiska plattformen för prioriteringar</vt:lpstr>
      <vt:lpstr>PowerPoint-presentation</vt:lpstr>
      <vt:lpstr>Människovärdesprincipen</vt:lpstr>
      <vt:lpstr>Behovs- och solidaritetsprincipen</vt:lpstr>
      <vt:lpstr>Kostnadseffektivitetsprincipen</vt:lpstr>
      <vt:lpstr>Att handlägga ärenden - del 2</vt:lpstr>
      <vt:lpstr>Ärendetyper</vt:lpstr>
      <vt:lpstr>Fråga</vt:lpstr>
      <vt:lpstr>Fråga exempel</vt:lpstr>
      <vt:lpstr>Svar - exempel</vt:lpstr>
      <vt:lpstr>Interpellationer</vt:lpstr>
      <vt:lpstr>Interpellation 4-2023 om utvecklingen av Kiruna nya sjukhus</vt:lpstr>
      <vt:lpstr>Svar av Anders Öberg</vt:lpstr>
      <vt:lpstr>Motioner</vt:lpstr>
      <vt:lpstr>Exempel motion – hur skulle du förbereda ett svar på detta?</vt:lpstr>
      <vt:lpstr>Innan du börjar skriva </vt:lpstr>
      <vt:lpstr>Standardärende </vt:lpstr>
      <vt:lpstr>Vad är en revisionsrapport?</vt:lpstr>
      <vt:lpstr>Revisionsrapport - exempel</vt:lpstr>
      <vt:lpstr>Revisionsrapport – regionens kommentarer</vt:lpstr>
      <vt:lpstr>Vad är en remiss?</vt:lpstr>
      <vt:lpstr>Remiss - exempel</vt:lpstr>
      <vt:lpstr>Ärendehantering i Ciceron</vt:lpstr>
      <vt:lpstr>Ciceron – regionens diarium (arkiv) </vt:lpstr>
      <vt:lpstr>Fördelar med Ciceron</vt:lpstr>
      <vt:lpstr>Översikt i Ciceron</vt:lpstr>
      <vt:lpstr>Bevakningsdatum</vt:lpstr>
      <vt:lpstr>Skapa tjänsteskrivelsen direkt i Ciceron</vt:lpstr>
      <vt:lpstr>Använd rätt mallar</vt:lpstr>
      <vt:lpstr>Formatmallar</vt:lpstr>
      <vt:lpstr>Begära diarienummer i Ciceron</vt:lpstr>
      <vt:lpstr>Meddela sekreteraren</vt:lpstr>
      <vt:lpstr>Skapa tjänsteskrivelse i Ciceron</vt:lpstr>
      <vt:lpstr>Tjänsteskrivelse – fyll i och välj mall</vt:lpstr>
      <vt:lpstr>Tjänsteskrivelse – redigera dokument</vt:lpstr>
      <vt:lpstr>Tjänsteskrivelse - innehåll och rubriker</vt:lpstr>
      <vt:lpstr>Spara på rätt sätt! OBS! Viktigt!</vt:lpstr>
      <vt:lpstr>Koppla till rätt mötesdatum</vt:lpstr>
      <vt:lpstr>Skicka för granskning/godkännande</vt:lpstr>
      <vt:lpstr>Skicka för granskning/godkännande</vt:lpstr>
      <vt:lpstr>Nu är det praktik!</vt:lpstr>
      <vt:lpstr>Uppgifter</vt:lpstr>
      <vt:lpstr>Innan du börjar skriva </vt:lpstr>
      <vt:lpstr>Konsekvensbeskrivningar – jämställdhet och barnrätt</vt:lpstr>
      <vt:lpstr>Jämställdhet – vad tänker du?</vt:lpstr>
      <vt:lpstr>Mål för jämställdhet</vt:lpstr>
      <vt:lpstr>PowerPoint-presentation</vt:lpstr>
      <vt:lpstr>Jämställda beslut</vt:lpstr>
      <vt:lpstr>Jämställdhetsperspektiv i ärenden</vt:lpstr>
      <vt:lpstr>Exempel på bra skrivning</vt:lpstr>
      <vt:lpstr>Och ett till exempel…</vt:lpstr>
      <vt:lpstr>PowerPoint-presentation</vt:lpstr>
      <vt:lpstr>Barns rättigheter</vt:lpstr>
      <vt:lpstr>Barnrättsperspektiv i ärenden</vt:lpstr>
      <vt:lpstr>Exempel på bra skrivning</vt:lpstr>
      <vt:lpstr>Exempel på bra skrivning</vt:lpstr>
      <vt:lpstr>Nu är det praktik igen!</vt:lpstr>
      <vt:lpstr>Utvärdering</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handlägga ärenden </dc:title>
  <dc:creator>Bodil Larsson</dc:creator>
  <cp:keywords/>
  <cp:lastModifiedBy>Emil Eriksson</cp:lastModifiedBy>
  <cp:revision>109</cp:revision>
  <dcterms:created xsi:type="dcterms:W3CDTF">2023-01-18T09:53:18Z</dcterms:created>
  <dcterms:modified xsi:type="dcterms:W3CDTF">2023-11-07T14:18:54Z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0x010100D7963E0E5B7A40E5AEA07389401D709F007B1238BBD93543428C20870054E92DBF0100907CEEA6569A954C976B7824CE75F91F</vt:lpwstr>
  </property>
  <property fmtid="{D5CDD505-2E9C-101B-9397-08002B2CF9AE}" pid="3" name="TaxKeyword">
    <vt:lpwstr/>
  </property>
  <property fmtid="{D5CDD505-2E9C-101B-9397-08002B2CF9AE}" pid="4" name="CareActionCodeSurgical">
    <vt:lpwstr/>
  </property>
  <property fmtid="{D5CDD505-2E9C-101B-9397-08002B2CF9AE}" pid="5" name="NLLProducerPlace">
    <vt:lpwstr>10631;#Regionstab|0b511c6b-e72b-4018-8cdb-1543327329ea</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1687;#|2ac66d7d-7456-4491-b0c4-3e1d538f92db</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Godkänn dokument(1)">
    <vt:lpwstr>, </vt:lpwstr>
  </property>
  <property fmtid="{D5CDD505-2E9C-101B-9397-08002B2CF9AE}" pid="16" name="NLLPublishedTemplate">
    <vt:lpwstr/>
  </property>
  <property fmtid="{D5CDD505-2E9C-101B-9397-08002B2CF9AE}" pid="17" name="NLLWFComment">
    <vt:lpwstr/>
  </property>
  <property fmtid="{D5CDD505-2E9C-101B-9397-08002B2CF9AE}" pid="18" name="NLLPTCName">
    <vt:lpwstr/>
  </property>
  <property fmtid="{D5CDD505-2E9C-101B-9397-08002B2CF9AE}" pid="19" name="SpecialtyTaxHTField0">
    <vt:lpwstr/>
  </property>
  <property fmtid="{D5CDD505-2E9C-101B-9397-08002B2CF9AE}" pid="20" name="CareActionCodeNonSurgical">
    <vt:lpwstr/>
  </property>
  <property fmtid="{D5CDD505-2E9C-101B-9397-08002B2CF9AE}" pid="21" name="AnalysisNameTaxHTField0">
    <vt:lpwstr/>
  </property>
  <property fmtid="{D5CDD505-2E9C-101B-9397-08002B2CF9AE}" pid="22" name="Specialty">
    <vt:lpwstr/>
  </property>
  <property fmtid="{D5CDD505-2E9C-101B-9397-08002B2CF9AE}" pid="23" name="NLLProjectUrl">
    <vt:lpwstr/>
  </property>
  <property fmtid="{D5CDD505-2E9C-101B-9397-08002B2CF9AE}" pid="24" name="NLLSteeringGroup">
    <vt:lpwstr/>
  </property>
  <property fmtid="{D5CDD505-2E9C-101B-9397-08002B2CF9AE}" pid="25" name="NLLMeetingTypeTaxHTField0">
    <vt:lpwstr/>
  </property>
  <property fmtid="{D5CDD505-2E9C-101B-9397-08002B2CF9AE}" pid="26" name="NLLTemplateStatus">
    <vt:lpwstr/>
  </property>
  <property fmtid="{D5CDD505-2E9C-101B-9397-08002B2CF9AE}" pid="27" name="CareActionCodeSurgicalTaxHTField0">
    <vt:lpwstr/>
  </property>
  <property fmtid="{D5CDD505-2E9C-101B-9397-08002B2CF9AE}" pid="28" name="PharmaceuticalCodeTaxHTField0">
    <vt:lpwstr/>
  </property>
  <property fmtid="{D5CDD505-2E9C-101B-9397-08002B2CF9AE}" pid="29" name="Granska dokument(1)">
    <vt:lpwstr>, </vt:lpwstr>
  </property>
  <property fmtid="{D5CDD505-2E9C-101B-9397-08002B2CF9AE}" pid="30" name="NLLProjectLeader">
    <vt:lpwstr/>
  </property>
  <property fmtid="{D5CDD505-2E9C-101B-9397-08002B2CF9AE}" pid="31" name="NLLDecisionLevelManagedTaxHTField0">
    <vt:lpwstr/>
  </property>
  <property fmtid="{D5CDD505-2E9C-101B-9397-08002B2CF9AE}" pid="33" name="NLLDefaultTemplate">
    <vt:lpwstr/>
  </property>
  <property fmtid="{D5CDD505-2E9C-101B-9397-08002B2CF9AE}" pid="34" name="NLLProjectVisitor">
    <vt:lpwstr/>
  </property>
  <property fmtid="{D5CDD505-2E9C-101B-9397-08002B2CF9AE}" pid="35" name="NLLApprovedBy">
    <vt:lpwstr/>
  </property>
  <property fmtid="{D5CDD505-2E9C-101B-9397-08002B2CF9AE}" pid="36" name="NLLDecisionLevelManaged">
    <vt:lpwstr/>
  </property>
  <property fmtid="{D5CDD505-2E9C-101B-9397-08002B2CF9AE}" pid="37" name="CompulsoryAction">
    <vt:lpwstr/>
  </property>
  <property fmtid="{D5CDD505-2E9C-101B-9397-08002B2CF9AE}" pid="38" name="NLLProjectDivisionTaxHTField0">
    <vt:lpwstr/>
  </property>
  <property fmtid="{D5CDD505-2E9C-101B-9397-08002B2CF9AE}" pid="39" name="ICD10CodeTaxHTField0">
    <vt:lpwstr/>
  </property>
  <property fmtid="{D5CDD505-2E9C-101B-9397-08002B2CF9AE}" pid="40" name="Godkänn dokument">
    <vt:lpwstr>, </vt:lpwstr>
  </property>
  <property fmtid="{D5CDD505-2E9C-101B-9397-08002B2CF9AE}" pid="41" name="NLLProjectOwner">
    <vt:lpwstr/>
  </property>
  <property fmtid="{D5CDD505-2E9C-101B-9397-08002B2CF9AE}" pid="42" name="NPUCodeTaxHTField0">
    <vt:lpwstr/>
  </property>
  <property fmtid="{D5CDD505-2E9C-101B-9397-08002B2CF9AE}" pid="43" name="NLLTemplateFolderDescription">
    <vt:lpwstr/>
  </property>
  <property fmtid="{D5CDD505-2E9C-101B-9397-08002B2CF9AE}" pid="44" name="TLVCodeAction">
    <vt:lpwstr/>
  </property>
  <property fmtid="{D5CDD505-2E9C-101B-9397-08002B2CF9AE}" pid="45" name="RadiologicalCode">
    <vt:lpwstr/>
  </property>
  <property fmtid="{D5CDD505-2E9C-101B-9397-08002B2CF9AE}" pid="46" name="References">
    <vt:lpwstr/>
  </property>
  <property fmtid="{D5CDD505-2E9C-101B-9397-08002B2CF9AE}" pid="47" name="prdProcess">
    <vt:lpwstr/>
  </property>
  <property fmtid="{D5CDD505-2E9C-101B-9397-08002B2CF9AE}" pid="48" name="NLLProjectOrderStatus">
    <vt:lpwstr/>
  </property>
  <property fmtid="{D5CDD505-2E9C-101B-9397-08002B2CF9AE}" pid="49" name="NLLReferenceGroup">
    <vt:lpwstr/>
  </property>
  <property fmtid="{D5CDD505-2E9C-101B-9397-08002B2CF9AE}" pid="50" name="TLVCodeDiagnosis">
    <vt:lpwstr/>
  </property>
  <property fmtid="{D5CDD505-2E9C-101B-9397-08002B2CF9AE}" pid="51" name="PharmaceuticalCode">
    <vt:lpwstr/>
  </property>
  <property fmtid="{D5CDD505-2E9C-101B-9397-08002B2CF9AE}" pid="52" name="NLLInitiationDate">
    <vt:lpwstr/>
  </property>
  <property fmtid="{D5CDD505-2E9C-101B-9397-08002B2CF9AE}" pid="54" name="ReferencesTaxHTField0">
    <vt:lpwstr/>
  </property>
  <property fmtid="{D5CDD505-2E9C-101B-9397-08002B2CF9AE}" pid="55" name="NLLWindingUpDate">
    <vt:lpwstr/>
  </property>
  <property fmtid="{D5CDD505-2E9C-101B-9397-08002B2CF9AE}" pid="56" name="TLVCodeActionTaxHTField0">
    <vt:lpwstr/>
  </property>
  <property fmtid="{D5CDD505-2E9C-101B-9397-08002B2CF9AE}" pid="57" name="NLLProjectNr">
    <vt:lpwstr/>
  </property>
  <property fmtid="{D5CDD505-2E9C-101B-9397-08002B2CF9AE}" pid="58" name="Granska dokument">
    <vt:lpwstr>, </vt:lpwstr>
  </property>
  <property fmtid="{D5CDD505-2E9C-101B-9397-08002B2CF9AE}" pid="59" name="NLLProjectTypeTaxHTField0">
    <vt:lpwstr/>
  </property>
  <property fmtid="{D5CDD505-2E9C-101B-9397-08002B2CF9AE}" pid="60" name="NLLPTCProcessTeam">
    <vt:lpwstr/>
  </property>
  <property fmtid="{D5CDD505-2E9C-101B-9397-08002B2CF9AE}" pid="61" name="RadiologicalCodeTaxHTField0">
    <vt:lpwstr/>
  </property>
  <property fmtid="{D5CDD505-2E9C-101B-9397-08002B2CF9AE}" pid="62" name="NLLImplementationDate">
    <vt:lpwstr/>
  </property>
  <property fmtid="{D5CDD505-2E9C-101B-9397-08002B2CF9AE}" pid="63" name="NLLProjectDivision">
    <vt:lpwstr/>
  </property>
  <property fmtid="{D5CDD505-2E9C-101B-9397-08002B2CF9AE}" pid="64" name="PsychiatricCode">
    <vt:lpwstr/>
  </property>
  <property fmtid="{D5CDD505-2E9C-101B-9397-08002B2CF9AE}" pid="65" name="Publicera dokument">
    <vt:lpwstr>, </vt:lpwstr>
  </property>
  <property fmtid="{D5CDD505-2E9C-101B-9397-08002B2CF9AE}" pid="66" name="NLLProjectType">
    <vt:lpwstr/>
  </property>
  <property fmtid="{D5CDD505-2E9C-101B-9397-08002B2CF9AE}" pid="67" name="AnalysisName">
    <vt:lpwstr/>
  </property>
  <property fmtid="{D5CDD505-2E9C-101B-9397-08002B2CF9AE}" pid="68" name="NLLMtptCodeTaxHTField0">
    <vt:lpwstr/>
  </property>
  <property fmtid="{D5CDD505-2E9C-101B-9397-08002B2CF9AE}" pid="69" name="NLLLatestProjectTrackingDate">
    <vt:lpwstr/>
  </property>
  <property fmtid="{D5CDD505-2E9C-101B-9397-08002B2CF9AE}" pid="70" name="NLLDocumentType">
    <vt:lpwstr>1021;#Presentation|981e6eac-a633-4de2-91a2-d5e48e1c0d00</vt:lpwstr>
  </property>
  <property fmtid="{D5CDD505-2E9C-101B-9397-08002B2CF9AE}" pid="71" name="NLLProjectTypeText">
    <vt:lpwstr/>
  </property>
  <property fmtid="{D5CDD505-2E9C-101B-9397-08002B2CF9AE}" pid="72" name="NLLEstablishingDate">
    <vt:lpwstr/>
  </property>
  <property fmtid="{D5CDD505-2E9C-101B-9397-08002B2CF9AE}" pid="73" name="NLLProjectMember">
    <vt:lpwstr/>
  </property>
  <property fmtid="{D5CDD505-2E9C-101B-9397-08002B2CF9AE}" pid="74" name="NLLProcessTeamLookup">
    <vt:lpwstr/>
  </property>
  <property fmtid="{D5CDD505-2E9C-101B-9397-08002B2CF9AE}" pid="75" name="CareActionCodeNonSurgicalTaxHTField0">
    <vt:lpwstr/>
  </property>
  <property fmtid="{D5CDD505-2E9C-101B-9397-08002B2CF9AE}" pid="76" name="CompulsoryActionTaxHTField0">
    <vt:lpwstr/>
  </property>
  <property fmtid="{D5CDD505-2E9C-101B-9397-08002B2CF9AE}" pid="77" name="NLLMeetingType">
    <vt:lpwstr/>
  </property>
  <property fmtid="{D5CDD505-2E9C-101B-9397-08002B2CF9AE}" pid="78" name="NLLProjectLeaderDiv">
    <vt:lpwstr/>
  </property>
  <property fmtid="{D5CDD505-2E9C-101B-9397-08002B2CF9AE}" pid="79" name="NLLProjectName">
    <vt:lpwstr/>
  </property>
  <property fmtid="{D5CDD505-2E9C-101B-9397-08002B2CF9AE}" pid="80" name="NLLMtptCode">
    <vt:lpwstr/>
  </property>
  <property fmtid="{D5CDD505-2E9C-101B-9397-08002B2CF9AE}" pid="81" name="ICD10Code">
    <vt:lpwstr/>
  </property>
  <property fmtid="{D5CDD505-2E9C-101B-9397-08002B2CF9AE}" pid="82" name="NLLProjectStatus">
    <vt:lpwstr/>
  </property>
  <property fmtid="{D5CDD505-2E9C-101B-9397-08002B2CF9AE}" pid="83" name="_dlc_policyId">
    <vt:lpwstr>0x010100D7963E0E5B7A40E5AEA07389401D709F007B1238BBD93543428C20870054E92DBF|1214505165</vt:lpwstr>
  </property>
  <property fmtid="{D5CDD505-2E9C-101B-9397-08002B2CF9AE}" pid="84"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5" name="_dlc_DocIdItemGuid">
    <vt:lpwstr>8d5eece2-699c-47a1-ad93-bb86c295e26e</vt:lpwstr>
  </property>
  <property fmtid="{D5CDD505-2E9C-101B-9397-08002B2CF9AE}" pid="86" name="TaxCatchAll">
    <vt:lpwstr>1021;#;#10631;#;#1687;#</vt:lpwstr>
  </property>
  <property fmtid="{D5CDD505-2E9C-101B-9397-08002B2CF9AE}" pid="87" name="_dlc_ItemStageId">
    <vt:lpwstr/>
  </property>
  <property fmtid="{D5CDD505-2E9C-101B-9397-08002B2CF9AE}" pid="88" name="Order">
    <vt:r8>2757900</vt:r8>
  </property>
  <property fmtid="{D5CDD505-2E9C-101B-9397-08002B2CF9AE}" pid="89" name="xd_ProgID">
    <vt:lpwstr/>
  </property>
  <property fmtid="{D5CDD505-2E9C-101B-9397-08002B2CF9AE}" pid="90" name="_SourceUrl">
    <vt:lpwstr/>
  </property>
  <property fmtid="{D5CDD505-2E9C-101B-9397-08002B2CF9AE}" pid="91" name="_SharedFileIndex">
    <vt:lpwstr/>
  </property>
  <property fmtid="{D5CDD505-2E9C-101B-9397-08002B2CF9AE}" pid="92" name="TemplateUrl">
    <vt:lpwstr/>
  </property>
  <property fmtid="{D5CDD505-2E9C-101B-9397-08002B2CF9AE}" pid="94" name="NLLDecisionLevelGoverning">
    <vt:lpwstr/>
  </property>
  <property fmtid="{D5CDD505-2E9C-101B-9397-08002B2CF9AE}" pid="95" name="NLLFactOwner">
    <vt:lpwstr/>
  </property>
  <property fmtid="{D5CDD505-2E9C-101B-9397-08002B2CF9AE}" pid="96" name="NLLFactOwnerText">
    <vt:lpwstr/>
  </property>
  <property fmtid="{D5CDD505-2E9C-101B-9397-08002B2CF9AE}" pid="97" name="xd_Signature">
    <vt:bool>false</vt:bool>
  </property>
  <property fmtid="{D5CDD505-2E9C-101B-9397-08002B2CF9AE}" pid="98" name="NLLDecisionLevel">
    <vt:lpwstr/>
  </property>
  <property fmtid="{D5CDD505-2E9C-101B-9397-08002B2CF9AE}" pid="99" name="NLLPTCProcessLeader">
    <vt:lpwstr/>
  </property>
  <property fmtid="{D5CDD505-2E9C-101B-9397-08002B2CF9AE}" pid="101" name="NLLPTCVISEditor">
    <vt:lpwstr/>
  </property>
</Properties>
</file>